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706" r:id="rId4"/>
  </p:sldMasterIdLst>
  <p:notesMasterIdLst>
    <p:notesMasterId r:id="rId62"/>
  </p:notesMasterIdLst>
  <p:handoutMasterIdLst>
    <p:handoutMasterId r:id="rId63"/>
  </p:handoutMasterIdLst>
  <p:sldIdLst>
    <p:sldId id="311" r:id="rId5"/>
    <p:sldId id="352" r:id="rId6"/>
    <p:sldId id="814" r:id="rId7"/>
    <p:sldId id="411" r:id="rId8"/>
    <p:sldId id="379" r:id="rId9"/>
    <p:sldId id="413" r:id="rId10"/>
    <p:sldId id="412" r:id="rId11"/>
    <p:sldId id="414" r:id="rId12"/>
    <p:sldId id="380" r:id="rId13"/>
    <p:sldId id="381" r:id="rId14"/>
    <p:sldId id="383" r:id="rId15"/>
    <p:sldId id="388" r:id="rId16"/>
    <p:sldId id="353" r:id="rId17"/>
    <p:sldId id="384" r:id="rId18"/>
    <p:sldId id="387" r:id="rId19"/>
    <p:sldId id="389" r:id="rId20"/>
    <p:sldId id="390" r:id="rId21"/>
    <p:sldId id="392" r:id="rId22"/>
    <p:sldId id="393" r:id="rId23"/>
    <p:sldId id="394" r:id="rId24"/>
    <p:sldId id="843" r:id="rId25"/>
    <p:sldId id="844" r:id="rId26"/>
    <p:sldId id="845" r:id="rId27"/>
    <p:sldId id="396" r:id="rId28"/>
    <p:sldId id="398" r:id="rId29"/>
    <p:sldId id="395" r:id="rId30"/>
    <p:sldId id="406" r:id="rId31"/>
    <p:sldId id="399" r:id="rId32"/>
    <p:sldId id="397" r:id="rId33"/>
    <p:sldId id="400" r:id="rId34"/>
    <p:sldId id="410" r:id="rId35"/>
    <p:sldId id="403" r:id="rId36"/>
    <p:sldId id="404" r:id="rId37"/>
    <p:sldId id="816" r:id="rId38"/>
    <p:sldId id="817" r:id="rId39"/>
    <p:sldId id="840" r:id="rId40"/>
    <p:sldId id="841" r:id="rId41"/>
    <p:sldId id="842" r:id="rId42"/>
    <p:sldId id="831" r:id="rId43"/>
    <p:sldId id="832" r:id="rId44"/>
    <p:sldId id="837" r:id="rId45"/>
    <p:sldId id="834" r:id="rId46"/>
    <p:sldId id="836" r:id="rId47"/>
    <p:sldId id="838" r:id="rId48"/>
    <p:sldId id="839" r:id="rId49"/>
    <p:sldId id="830" r:id="rId50"/>
    <p:sldId id="821" r:id="rId51"/>
    <p:sldId id="822" r:id="rId52"/>
    <p:sldId id="823" r:id="rId53"/>
    <p:sldId id="824" r:id="rId54"/>
    <p:sldId id="825" r:id="rId55"/>
    <p:sldId id="828" r:id="rId56"/>
    <p:sldId id="829" r:id="rId57"/>
    <p:sldId id="382" r:id="rId58"/>
    <p:sldId id="849" r:id="rId59"/>
    <p:sldId id="848" r:id="rId60"/>
    <p:sldId id="847" r:id="rId61"/>
  </p:sldIdLst>
  <p:sldSz cx="12192000" cy="6858000"/>
  <p:notesSz cx="6858000" cy="9144000"/>
  <p:embeddedFontLst>
    <p:embeddedFont>
      <p:font typeface="Ebrima" panose="02000000000000000000" pitchFamily="2" charset="0"/>
      <p:regular r:id="rId64"/>
      <p:bold r:id="rId65"/>
    </p:embeddedFont>
    <p:embeddedFont>
      <p:font typeface="Bahnschrift Light" panose="020B0502040204020203" pitchFamily="34" charset="0"/>
      <p:regular r:id="rId66"/>
    </p:embeddedFont>
    <p:embeddedFont>
      <p:font typeface="Barlow Medium" panose="020B0604020202020204" charset="0"/>
      <p:regular r:id="rId67"/>
      <p:italic r:id="rId68"/>
    </p:embeddedFont>
    <p:embeddedFont>
      <p:font typeface="Barlow" panose="020B0604020202020204" charset="0"/>
      <p:regular r:id="rId69"/>
      <p:bold r:id="rId70"/>
      <p:italic r:id="rId71"/>
      <p:boldItalic r:id="rId72"/>
    </p:embeddedFont>
    <p:embeddedFont>
      <p:font typeface="Calibri" panose="020F0502020204030204" pitchFamily="34" charset="0"/>
      <p:regular r:id="rId73"/>
      <p:bold r:id="rId74"/>
      <p:italic r:id="rId75"/>
      <p:boldItalic r:id="rId7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CC"/>
    <a:srgbClr val="F4EBE6"/>
    <a:srgbClr val="D2AF9C"/>
    <a:srgbClr val="BC886A"/>
    <a:srgbClr val="A56039"/>
    <a:srgbClr val="8F3807"/>
    <a:srgbClr val="761302"/>
    <a:srgbClr val="EAF2ED"/>
    <a:srgbClr val="ACCBB9"/>
    <a:srgbClr val="82B195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77" autoAdjust="0"/>
    <p:restoredTop sz="87967" autoAdjust="0"/>
  </p:normalViewPr>
  <p:slideViewPr>
    <p:cSldViewPr snapToGrid="0">
      <p:cViewPr varScale="1">
        <p:scale>
          <a:sx n="98" d="100"/>
          <a:sy n="98" d="100"/>
        </p:scale>
        <p:origin x="1152" y="78"/>
      </p:cViewPr>
      <p:guideLst>
        <p:guide orient="horz" pos="2137"/>
        <p:guide pos="3840"/>
      </p:guideLst>
    </p:cSldViewPr>
  </p:slideViewPr>
  <p:outlineViewPr>
    <p:cViewPr>
      <p:scale>
        <a:sx n="33" d="100"/>
        <a:sy n="33" d="100"/>
      </p:scale>
      <p:origin x="0" y="-29241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1086"/>
    </p:cViewPr>
  </p:sorterViewPr>
  <p:notesViewPr>
    <p:cSldViewPr snapToGrid="0">
      <p:cViewPr varScale="1">
        <p:scale>
          <a:sx n="117" d="100"/>
          <a:sy n="117" d="100"/>
        </p:scale>
        <p:origin x="337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handoutMaster" Target="handoutMasters/handoutMaster1.xml"/><Relationship Id="rId68" Type="http://schemas.openxmlformats.org/officeDocument/2006/relationships/font" Target="fonts/font5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11.fntdata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9.fntdata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7.fntdata"/><Relationship Id="rId75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3.fntdata"/><Relationship Id="rId7" Type="http://schemas.openxmlformats.org/officeDocument/2006/relationships/slide" Target="slides/slide3.xml"/><Relationship Id="rId71" Type="http://schemas.openxmlformats.org/officeDocument/2006/relationships/font" Target="fonts/font8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font" Target="fonts/font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os Fernández Llatas" userId="916f6300-84bd-4b82-8b43-e7817f48155a" providerId="ADAL" clId="{C49AFA40-4946-41AB-BB5F-D0EA2A4E0158}"/>
    <pc:docChg chg="delSld">
      <pc:chgData name="Carlos Fernández Llatas" userId="916f6300-84bd-4b82-8b43-e7817f48155a" providerId="ADAL" clId="{C49AFA40-4946-41AB-BB5F-D0EA2A4E0158}" dt="2022-02-15T16:27:37.785" v="0" actId="47"/>
      <pc:docMkLst>
        <pc:docMk/>
      </pc:docMkLst>
      <pc:sldChg chg="del">
        <pc:chgData name="Carlos Fernández Llatas" userId="916f6300-84bd-4b82-8b43-e7817f48155a" providerId="ADAL" clId="{C49AFA40-4946-41AB-BB5F-D0EA2A4E0158}" dt="2022-02-15T16:27:37.785" v="0" actId="47"/>
        <pc:sldMkLst>
          <pc:docMk/>
          <pc:sldMk cId="1563269748" sldId="358"/>
        </pc:sldMkLst>
      </pc:sldChg>
      <pc:sldChg chg="del">
        <pc:chgData name="Carlos Fernández Llatas" userId="916f6300-84bd-4b82-8b43-e7817f48155a" providerId="ADAL" clId="{C49AFA40-4946-41AB-BB5F-D0EA2A4E0158}" dt="2022-02-15T16:27:37.785" v="0" actId="47"/>
        <pc:sldMkLst>
          <pc:docMk/>
          <pc:sldMk cId="2323343635" sldId="365"/>
        </pc:sldMkLst>
      </pc:sldChg>
      <pc:sldChg chg="del">
        <pc:chgData name="Carlos Fernández Llatas" userId="916f6300-84bd-4b82-8b43-e7817f48155a" providerId="ADAL" clId="{C49AFA40-4946-41AB-BB5F-D0EA2A4E0158}" dt="2022-02-15T16:27:37.785" v="0" actId="47"/>
        <pc:sldMkLst>
          <pc:docMk/>
          <pc:sldMk cId="1196990370" sldId="366"/>
        </pc:sldMkLst>
      </pc:sldChg>
      <pc:sldChg chg="del">
        <pc:chgData name="Carlos Fernández Llatas" userId="916f6300-84bd-4b82-8b43-e7817f48155a" providerId="ADAL" clId="{C49AFA40-4946-41AB-BB5F-D0EA2A4E0158}" dt="2022-02-15T16:27:37.785" v="0" actId="47"/>
        <pc:sldMkLst>
          <pc:docMk/>
          <pc:sldMk cId="4077762746" sldId="367"/>
        </pc:sldMkLst>
      </pc:sldChg>
      <pc:sldChg chg="del">
        <pc:chgData name="Carlos Fernández Llatas" userId="916f6300-84bd-4b82-8b43-e7817f48155a" providerId="ADAL" clId="{C49AFA40-4946-41AB-BB5F-D0EA2A4E0158}" dt="2022-02-15T16:27:37.785" v="0" actId="47"/>
        <pc:sldMkLst>
          <pc:docMk/>
          <pc:sldMk cId="740918080" sldId="375"/>
        </pc:sldMkLst>
      </pc:sldChg>
      <pc:sldChg chg="del">
        <pc:chgData name="Carlos Fernández Llatas" userId="916f6300-84bd-4b82-8b43-e7817f48155a" providerId="ADAL" clId="{C49AFA40-4946-41AB-BB5F-D0EA2A4E0158}" dt="2022-02-15T16:27:37.785" v="0" actId="47"/>
        <pc:sldMkLst>
          <pc:docMk/>
          <pc:sldMk cId="2758315416" sldId="378"/>
        </pc:sldMkLst>
      </pc:sldChg>
      <pc:sldChg chg="del">
        <pc:chgData name="Carlos Fernández Llatas" userId="916f6300-84bd-4b82-8b43-e7817f48155a" providerId="ADAL" clId="{C49AFA40-4946-41AB-BB5F-D0EA2A4E0158}" dt="2022-02-15T16:27:37.785" v="0" actId="47"/>
        <pc:sldMkLst>
          <pc:docMk/>
          <pc:sldMk cId="3217677344" sldId="391"/>
        </pc:sldMkLst>
      </pc:sldChg>
      <pc:sldChg chg="del">
        <pc:chgData name="Carlos Fernández Llatas" userId="916f6300-84bd-4b82-8b43-e7817f48155a" providerId="ADAL" clId="{C49AFA40-4946-41AB-BB5F-D0EA2A4E0158}" dt="2022-02-15T16:27:37.785" v="0" actId="47"/>
        <pc:sldMkLst>
          <pc:docMk/>
          <pc:sldMk cId="1110071732" sldId="408"/>
        </pc:sldMkLst>
      </pc:sldChg>
      <pc:sldChg chg="del">
        <pc:chgData name="Carlos Fernández Llatas" userId="916f6300-84bd-4b82-8b43-e7817f48155a" providerId="ADAL" clId="{C49AFA40-4946-41AB-BB5F-D0EA2A4E0158}" dt="2022-02-15T16:27:37.785" v="0" actId="47"/>
        <pc:sldMkLst>
          <pc:docMk/>
          <pc:sldMk cId="2142480100" sldId="409"/>
        </pc:sldMkLst>
      </pc:sldChg>
      <pc:sldChg chg="del">
        <pc:chgData name="Carlos Fernández Llatas" userId="916f6300-84bd-4b82-8b43-e7817f48155a" providerId="ADAL" clId="{C49AFA40-4946-41AB-BB5F-D0EA2A4E0158}" dt="2022-02-15T16:27:37.785" v="0" actId="47"/>
        <pc:sldMkLst>
          <pc:docMk/>
          <pc:sldMk cId="597321154" sldId="85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75224A-EF97-4491-B1E9-6FF8A2B3242D}" type="doc">
      <dgm:prSet loTypeId="urn:microsoft.com/office/officeart/2005/8/layout/radial3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F4EAA30F-4274-42DC-A824-E3D94BAA1177}">
      <dgm:prSet custT="1"/>
      <dgm:spPr/>
      <dgm:t>
        <a:bodyPr/>
        <a:lstStyle/>
        <a:p>
          <a:pPr rtl="0"/>
          <a:r>
            <a:rPr lang="en-GB" sz="2000" dirty="0">
              <a:solidFill>
                <a:schemeClr val="bg1"/>
              </a:solidFill>
              <a:latin typeface="Bahnschrift Light" panose="020B0502040204020203" pitchFamily="34" charset="0"/>
            </a:rPr>
            <a:t>Evidence based medicine</a:t>
          </a:r>
          <a:endParaRPr lang="es-ES" sz="2000" dirty="0">
            <a:solidFill>
              <a:schemeClr val="bg1"/>
            </a:solidFill>
            <a:latin typeface="Bahnschrift Light" panose="020B0502040204020203" pitchFamily="34" charset="0"/>
          </a:endParaRPr>
        </a:p>
      </dgm:t>
    </dgm:pt>
    <dgm:pt modelId="{B13CF5BF-981A-4EEC-90E6-D98F96492D54}" type="parTrans" cxnId="{997FD3EF-7718-43D9-B119-BAD2824A3957}">
      <dgm:prSet/>
      <dgm:spPr/>
      <dgm:t>
        <a:bodyPr/>
        <a:lstStyle/>
        <a:p>
          <a:endParaRPr lang="es-ES" sz="2000">
            <a:solidFill>
              <a:schemeClr val="bg1"/>
            </a:solidFill>
            <a:latin typeface="Bahnschrift Light" panose="020B0502040204020203" pitchFamily="34" charset="0"/>
          </a:endParaRPr>
        </a:p>
      </dgm:t>
    </dgm:pt>
    <dgm:pt modelId="{A31ED3BF-F33D-49F2-8570-E9450D7C90CC}" type="sibTrans" cxnId="{997FD3EF-7718-43D9-B119-BAD2824A3957}">
      <dgm:prSet/>
      <dgm:spPr/>
      <dgm:t>
        <a:bodyPr/>
        <a:lstStyle/>
        <a:p>
          <a:endParaRPr lang="es-ES" sz="2000">
            <a:solidFill>
              <a:schemeClr val="bg1"/>
            </a:solidFill>
            <a:latin typeface="Bahnschrift Light" panose="020B0502040204020203" pitchFamily="34" charset="0"/>
          </a:endParaRPr>
        </a:p>
      </dgm:t>
    </dgm:pt>
    <dgm:pt modelId="{48129324-C13E-4322-B616-524E2F22F420}">
      <dgm:prSet custT="1"/>
      <dgm:spPr/>
      <dgm:t>
        <a:bodyPr/>
        <a:lstStyle/>
        <a:p>
          <a:pPr rtl="0"/>
          <a:r>
            <a:rPr lang="en-GB" sz="1400" dirty="0">
              <a:solidFill>
                <a:schemeClr val="bg1"/>
              </a:solidFill>
              <a:latin typeface="Bahnschrift Light" panose="020B0502040204020203" pitchFamily="34" charset="0"/>
            </a:rPr>
            <a:t>Best research evidence</a:t>
          </a:r>
          <a:endParaRPr lang="es-ES" sz="1400" dirty="0">
            <a:solidFill>
              <a:schemeClr val="bg1"/>
            </a:solidFill>
            <a:latin typeface="Bahnschrift Light" panose="020B0502040204020203" pitchFamily="34" charset="0"/>
          </a:endParaRPr>
        </a:p>
      </dgm:t>
    </dgm:pt>
    <dgm:pt modelId="{B570B4E7-9524-4CDF-A1E3-2F1EB043C80D}" type="parTrans" cxnId="{67853A4D-41E6-4295-9C42-CA0A96839C96}">
      <dgm:prSet/>
      <dgm:spPr/>
      <dgm:t>
        <a:bodyPr/>
        <a:lstStyle/>
        <a:p>
          <a:endParaRPr lang="es-ES" sz="2000">
            <a:solidFill>
              <a:schemeClr val="bg1"/>
            </a:solidFill>
            <a:latin typeface="Bahnschrift Light" panose="020B0502040204020203" pitchFamily="34" charset="0"/>
          </a:endParaRPr>
        </a:p>
      </dgm:t>
    </dgm:pt>
    <dgm:pt modelId="{4F5DE54F-F66B-494D-B2A0-241DA50E73B1}" type="sibTrans" cxnId="{67853A4D-41E6-4295-9C42-CA0A96839C96}">
      <dgm:prSet/>
      <dgm:spPr/>
      <dgm:t>
        <a:bodyPr/>
        <a:lstStyle/>
        <a:p>
          <a:endParaRPr lang="es-ES" sz="2000">
            <a:solidFill>
              <a:schemeClr val="bg1"/>
            </a:solidFill>
            <a:latin typeface="Bahnschrift Light" panose="020B0502040204020203" pitchFamily="34" charset="0"/>
          </a:endParaRPr>
        </a:p>
      </dgm:t>
    </dgm:pt>
    <dgm:pt modelId="{B9F0655D-F74B-4E2E-AA2E-6E09BFC2A535}">
      <dgm:prSet custT="1"/>
      <dgm:spPr/>
      <dgm:t>
        <a:bodyPr/>
        <a:lstStyle/>
        <a:p>
          <a:pPr rtl="0"/>
          <a:r>
            <a:rPr lang="en-GB" sz="1400" dirty="0">
              <a:solidFill>
                <a:schemeClr val="bg1"/>
              </a:solidFill>
              <a:latin typeface="Bahnschrift Light" panose="020B0502040204020203" pitchFamily="34" charset="0"/>
            </a:rPr>
            <a:t>Clinical experience</a:t>
          </a:r>
          <a:endParaRPr lang="es-ES" sz="1400" dirty="0">
            <a:solidFill>
              <a:schemeClr val="bg1"/>
            </a:solidFill>
            <a:latin typeface="Bahnschrift Light" panose="020B0502040204020203" pitchFamily="34" charset="0"/>
          </a:endParaRPr>
        </a:p>
      </dgm:t>
    </dgm:pt>
    <dgm:pt modelId="{1E844DD9-2219-40DE-BD3C-09522944E481}" type="parTrans" cxnId="{9653B3C9-0722-402B-825F-817E5178E038}">
      <dgm:prSet/>
      <dgm:spPr/>
      <dgm:t>
        <a:bodyPr/>
        <a:lstStyle/>
        <a:p>
          <a:endParaRPr lang="es-ES" sz="2000">
            <a:solidFill>
              <a:schemeClr val="bg1"/>
            </a:solidFill>
            <a:latin typeface="Bahnschrift Light" panose="020B0502040204020203" pitchFamily="34" charset="0"/>
          </a:endParaRPr>
        </a:p>
      </dgm:t>
    </dgm:pt>
    <dgm:pt modelId="{77628E33-5483-4A35-AD66-CE8B5E617D8B}" type="sibTrans" cxnId="{9653B3C9-0722-402B-825F-817E5178E038}">
      <dgm:prSet/>
      <dgm:spPr/>
      <dgm:t>
        <a:bodyPr/>
        <a:lstStyle/>
        <a:p>
          <a:endParaRPr lang="es-ES" sz="2000">
            <a:solidFill>
              <a:schemeClr val="bg1"/>
            </a:solidFill>
            <a:latin typeface="Bahnschrift Light" panose="020B0502040204020203" pitchFamily="34" charset="0"/>
          </a:endParaRPr>
        </a:p>
      </dgm:t>
    </dgm:pt>
    <dgm:pt modelId="{386A2476-4538-46F0-B527-B7489632F5AC}">
      <dgm:prSet custT="1"/>
      <dgm:spPr/>
      <dgm:t>
        <a:bodyPr/>
        <a:lstStyle/>
        <a:p>
          <a:pPr rtl="0"/>
          <a:r>
            <a:rPr lang="en-GB" sz="1400" dirty="0">
              <a:solidFill>
                <a:schemeClr val="bg1"/>
              </a:solidFill>
              <a:latin typeface="Bahnschrift Light" panose="020B0502040204020203" pitchFamily="34" charset="0"/>
            </a:rPr>
            <a:t>Patient ‘s values</a:t>
          </a:r>
          <a:endParaRPr lang="es-ES" sz="1400" dirty="0">
            <a:solidFill>
              <a:schemeClr val="bg1"/>
            </a:solidFill>
            <a:latin typeface="Bahnschrift Light" panose="020B0502040204020203" pitchFamily="34" charset="0"/>
          </a:endParaRPr>
        </a:p>
      </dgm:t>
    </dgm:pt>
    <dgm:pt modelId="{60437E05-28B4-47E3-B455-8E20B438604E}" type="parTrans" cxnId="{D73C8087-1AD6-47A3-BCDE-B5D5B3CB6611}">
      <dgm:prSet/>
      <dgm:spPr/>
      <dgm:t>
        <a:bodyPr/>
        <a:lstStyle/>
        <a:p>
          <a:endParaRPr lang="es-ES" sz="2000">
            <a:solidFill>
              <a:schemeClr val="bg1"/>
            </a:solidFill>
            <a:latin typeface="Bahnschrift Light" panose="020B0502040204020203" pitchFamily="34" charset="0"/>
          </a:endParaRPr>
        </a:p>
      </dgm:t>
    </dgm:pt>
    <dgm:pt modelId="{FE5E6858-1BA6-44F8-ACE7-9803CD81D481}" type="sibTrans" cxnId="{D73C8087-1AD6-47A3-BCDE-B5D5B3CB6611}">
      <dgm:prSet/>
      <dgm:spPr/>
      <dgm:t>
        <a:bodyPr/>
        <a:lstStyle/>
        <a:p>
          <a:endParaRPr lang="es-ES" sz="2000">
            <a:solidFill>
              <a:schemeClr val="bg1"/>
            </a:solidFill>
            <a:latin typeface="Bahnschrift Light" panose="020B0502040204020203" pitchFamily="34" charset="0"/>
          </a:endParaRPr>
        </a:p>
      </dgm:t>
    </dgm:pt>
    <dgm:pt modelId="{20734EC3-6D42-4CFB-9BA0-5C49599C17E6}" type="pres">
      <dgm:prSet presAssocID="{AD75224A-EF97-4491-B1E9-6FF8A2B3242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1CA6AB9-3417-486C-9953-02B13718709B}" type="pres">
      <dgm:prSet presAssocID="{AD75224A-EF97-4491-B1E9-6FF8A2B3242D}" presName="radial" presStyleCnt="0">
        <dgm:presLayoutVars>
          <dgm:animLvl val="ctr"/>
        </dgm:presLayoutVars>
      </dgm:prSet>
      <dgm:spPr/>
    </dgm:pt>
    <dgm:pt modelId="{C2443EDB-74EC-4B67-9D15-A03FA4AA5173}" type="pres">
      <dgm:prSet presAssocID="{F4EAA30F-4274-42DC-A824-E3D94BAA1177}" presName="centerShape" presStyleLbl="vennNode1" presStyleIdx="0" presStyleCnt="4"/>
      <dgm:spPr/>
      <dgm:t>
        <a:bodyPr/>
        <a:lstStyle/>
        <a:p>
          <a:endParaRPr lang="es-ES"/>
        </a:p>
      </dgm:t>
    </dgm:pt>
    <dgm:pt modelId="{6AC879A6-3B77-42A7-9429-D9902B4060D7}" type="pres">
      <dgm:prSet presAssocID="{48129324-C13E-4322-B616-524E2F22F420}" presName="node" presStyleLbl="vennNode1" presStyleIdx="1" presStyleCnt="4" custScaleX="136008" custScaleY="1370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04BDEA-8C08-4DDD-8D89-9303F5794F76}" type="pres">
      <dgm:prSet presAssocID="{B9F0655D-F74B-4E2E-AA2E-6E09BFC2A535}" presName="node" presStyleLbl="vennNode1" presStyleIdx="2" presStyleCnt="4" custScaleX="136008" custScaleY="1370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4F4E385-B9C4-40FB-9AD7-E573DDB9AEF3}" type="pres">
      <dgm:prSet presAssocID="{386A2476-4538-46F0-B527-B7489632F5AC}" presName="node" presStyleLbl="vennNode1" presStyleIdx="3" presStyleCnt="4" custScaleX="136008" custScaleY="1370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2C64F4B-184A-4FBB-9D94-C3F7B203BD47}" type="presOf" srcId="{48129324-C13E-4322-B616-524E2F22F420}" destId="{6AC879A6-3B77-42A7-9429-D9902B4060D7}" srcOrd="0" destOrd="0" presId="urn:microsoft.com/office/officeart/2005/8/layout/radial3"/>
    <dgm:cxn modelId="{9653B3C9-0722-402B-825F-817E5178E038}" srcId="{F4EAA30F-4274-42DC-A824-E3D94BAA1177}" destId="{B9F0655D-F74B-4E2E-AA2E-6E09BFC2A535}" srcOrd="1" destOrd="0" parTransId="{1E844DD9-2219-40DE-BD3C-09522944E481}" sibTransId="{77628E33-5483-4A35-AD66-CE8B5E617D8B}"/>
    <dgm:cxn modelId="{62C9FFEF-5A4B-4A76-A446-B535A63CCB72}" type="presOf" srcId="{B9F0655D-F74B-4E2E-AA2E-6E09BFC2A535}" destId="{2D04BDEA-8C08-4DDD-8D89-9303F5794F76}" srcOrd="0" destOrd="0" presId="urn:microsoft.com/office/officeart/2005/8/layout/radial3"/>
    <dgm:cxn modelId="{67853A4D-41E6-4295-9C42-CA0A96839C96}" srcId="{F4EAA30F-4274-42DC-A824-E3D94BAA1177}" destId="{48129324-C13E-4322-B616-524E2F22F420}" srcOrd="0" destOrd="0" parTransId="{B570B4E7-9524-4CDF-A1E3-2F1EB043C80D}" sibTransId="{4F5DE54F-F66B-494D-B2A0-241DA50E73B1}"/>
    <dgm:cxn modelId="{D73C8087-1AD6-47A3-BCDE-B5D5B3CB6611}" srcId="{F4EAA30F-4274-42DC-A824-E3D94BAA1177}" destId="{386A2476-4538-46F0-B527-B7489632F5AC}" srcOrd="2" destOrd="0" parTransId="{60437E05-28B4-47E3-B455-8E20B438604E}" sibTransId="{FE5E6858-1BA6-44F8-ACE7-9803CD81D481}"/>
    <dgm:cxn modelId="{00AB357E-6DC8-4CE7-BF84-2DCA8BCF329D}" type="presOf" srcId="{F4EAA30F-4274-42DC-A824-E3D94BAA1177}" destId="{C2443EDB-74EC-4B67-9D15-A03FA4AA5173}" srcOrd="0" destOrd="0" presId="urn:microsoft.com/office/officeart/2005/8/layout/radial3"/>
    <dgm:cxn modelId="{80531FF1-802F-49EF-A24C-9796706185C8}" type="presOf" srcId="{AD75224A-EF97-4491-B1E9-6FF8A2B3242D}" destId="{20734EC3-6D42-4CFB-9BA0-5C49599C17E6}" srcOrd="0" destOrd="0" presId="urn:microsoft.com/office/officeart/2005/8/layout/radial3"/>
    <dgm:cxn modelId="{2DEFEC9F-92B3-4BAA-860B-291C112271AD}" type="presOf" srcId="{386A2476-4538-46F0-B527-B7489632F5AC}" destId="{04F4E385-B9C4-40FB-9AD7-E573DDB9AEF3}" srcOrd="0" destOrd="0" presId="urn:microsoft.com/office/officeart/2005/8/layout/radial3"/>
    <dgm:cxn modelId="{997FD3EF-7718-43D9-B119-BAD2824A3957}" srcId="{AD75224A-EF97-4491-B1E9-6FF8A2B3242D}" destId="{F4EAA30F-4274-42DC-A824-E3D94BAA1177}" srcOrd="0" destOrd="0" parTransId="{B13CF5BF-981A-4EEC-90E6-D98F96492D54}" sibTransId="{A31ED3BF-F33D-49F2-8570-E9450D7C90CC}"/>
    <dgm:cxn modelId="{CFAB7E09-0A03-41B7-9C9D-8125551ADB43}" type="presParOf" srcId="{20734EC3-6D42-4CFB-9BA0-5C49599C17E6}" destId="{A1CA6AB9-3417-486C-9953-02B13718709B}" srcOrd="0" destOrd="0" presId="urn:microsoft.com/office/officeart/2005/8/layout/radial3"/>
    <dgm:cxn modelId="{C9E28486-C07D-4E96-A5D6-46AA68504B2B}" type="presParOf" srcId="{A1CA6AB9-3417-486C-9953-02B13718709B}" destId="{C2443EDB-74EC-4B67-9D15-A03FA4AA5173}" srcOrd="0" destOrd="0" presId="urn:microsoft.com/office/officeart/2005/8/layout/radial3"/>
    <dgm:cxn modelId="{0BF8C4AD-EF46-45CF-9F84-AA9C5EA4FC54}" type="presParOf" srcId="{A1CA6AB9-3417-486C-9953-02B13718709B}" destId="{6AC879A6-3B77-42A7-9429-D9902B4060D7}" srcOrd="1" destOrd="0" presId="urn:microsoft.com/office/officeart/2005/8/layout/radial3"/>
    <dgm:cxn modelId="{3F95048E-2FEC-4162-8735-C8F47E8D157A}" type="presParOf" srcId="{A1CA6AB9-3417-486C-9953-02B13718709B}" destId="{2D04BDEA-8C08-4DDD-8D89-9303F5794F76}" srcOrd="2" destOrd="0" presId="urn:microsoft.com/office/officeart/2005/8/layout/radial3"/>
    <dgm:cxn modelId="{710D4FC6-BB0A-4D43-BCB2-7F9D21CBF310}" type="presParOf" srcId="{A1CA6AB9-3417-486C-9953-02B13718709B}" destId="{04F4E385-B9C4-40FB-9AD7-E573DDB9AEF3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443EDB-74EC-4B67-9D15-A03FA4AA5173}">
      <dsp:nvSpPr>
        <dsp:cNvPr id="0" name=""/>
        <dsp:cNvSpPr/>
      </dsp:nvSpPr>
      <dsp:spPr>
        <a:xfrm>
          <a:off x="2270789" y="1068621"/>
          <a:ext cx="2241993" cy="2241993"/>
        </a:xfrm>
        <a:prstGeom prst="ellipse">
          <a:avLst/>
        </a:prstGeom>
        <a:solidFill>
          <a:schemeClr val="dk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>
              <a:solidFill>
                <a:schemeClr val="bg1"/>
              </a:solidFill>
              <a:latin typeface="Bahnschrift Light" panose="020B0502040204020203" pitchFamily="34" charset="0"/>
            </a:rPr>
            <a:t>Evidence based medicine</a:t>
          </a:r>
          <a:endParaRPr lang="es-ES" sz="2000" kern="1200" dirty="0">
            <a:solidFill>
              <a:schemeClr val="bg1"/>
            </a:solidFill>
            <a:latin typeface="Bahnschrift Light" panose="020B0502040204020203" pitchFamily="34" charset="0"/>
          </a:endParaRPr>
        </a:p>
      </dsp:txBody>
      <dsp:txXfrm>
        <a:off x="2599121" y="1396953"/>
        <a:ext cx="1585329" cy="1585329"/>
      </dsp:txXfrm>
    </dsp:sp>
    <dsp:sp modelId="{6AC879A6-3B77-42A7-9429-D9902B4060D7}">
      <dsp:nvSpPr>
        <dsp:cNvPr id="0" name=""/>
        <dsp:cNvSpPr/>
      </dsp:nvSpPr>
      <dsp:spPr>
        <a:xfrm>
          <a:off x="2629463" y="-36958"/>
          <a:ext cx="1524645" cy="1535900"/>
        </a:xfrm>
        <a:prstGeom prst="ellipse">
          <a:avLst/>
        </a:prstGeom>
        <a:solidFill>
          <a:schemeClr val="dk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>
              <a:solidFill>
                <a:schemeClr val="bg1"/>
              </a:solidFill>
              <a:latin typeface="Bahnschrift Light" panose="020B0502040204020203" pitchFamily="34" charset="0"/>
            </a:rPr>
            <a:t>Best research evidence</a:t>
          </a:r>
          <a:endParaRPr lang="es-ES" sz="1400" kern="1200" dirty="0">
            <a:solidFill>
              <a:schemeClr val="bg1"/>
            </a:solidFill>
            <a:latin typeface="Bahnschrift Light" panose="020B0502040204020203" pitchFamily="34" charset="0"/>
          </a:endParaRPr>
        </a:p>
      </dsp:txBody>
      <dsp:txXfrm>
        <a:off x="2852742" y="187969"/>
        <a:ext cx="1078087" cy="1086046"/>
      </dsp:txXfrm>
    </dsp:sp>
    <dsp:sp modelId="{2D04BDEA-8C08-4DDD-8D89-9303F5794F76}">
      <dsp:nvSpPr>
        <dsp:cNvPr id="0" name=""/>
        <dsp:cNvSpPr/>
      </dsp:nvSpPr>
      <dsp:spPr>
        <a:xfrm>
          <a:off x="3892670" y="2150981"/>
          <a:ext cx="1524645" cy="1535900"/>
        </a:xfrm>
        <a:prstGeom prst="ellipse">
          <a:avLst/>
        </a:prstGeom>
        <a:solidFill>
          <a:schemeClr val="dk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>
              <a:solidFill>
                <a:schemeClr val="bg1"/>
              </a:solidFill>
              <a:latin typeface="Bahnschrift Light" panose="020B0502040204020203" pitchFamily="34" charset="0"/>
            </a:rPr>
            <a:t>Clinical experience</a:t>
          </a:r>
          <a:endParaRPr lang="es-ES" sz="1400" kern="1200" dirty="0">
            <a:solidFill>
              <a:schemeClr val="bg1"/>
            </a:solidFill>
            <a:latin typeface="Bahnschrift Light" panose="020B0502040204020203" pitchFamily="34" charset="0"/>
          </a:endParaRPr>
        </a:p>
      </dsp:txBody>
      <dsp:txXfrm>
        <a:off x="4115949" y="2375908"/>
        <a:ext cx="1078087" cy="1086046"/>
      </dsp:txXfrm>
    </dsp:sp>
    <dsp:sp modelId="{04F4E385-B9C4-40FB-9AD7-E573DDB9AEF3}">
      <dsp:nvSpPr>
        <dsp:cNvPr id="0" name=""/>
        <dsp:cNvSpPr/>
      </dsp:nvSpPr>
      <dsp:spPr>
        <a:xfrm>
          <a:off x="1366255" y="2150981"/>
          <a:ext cx="1524645" cy="1535900"/>
        </a:xfrm>
        <a:prstGeom prst="ellipse">
          <a:avLst/>
        </a:prstGeom>
        <a:solidFill>
          <a:schemeClr val="dk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400" kern="1200" dirty="0">
              <a:solidFill>
                <a:schemeClr val="bg1"/>
              </a:solidFill>
              <a:latin typeface="Bahnschrift Light" panose="020B0502040204020203" pitchFamily="34" charset="0"/>
            </a:rPr>
            <a:t>Patient ‘s values</a:t>
          </a:r>
          <a:endParaRPr lang="es-ES" sz="1400" kern="1200" dirty="0">
            <a:solidFill>
              <a:schemeClr val="bg1"/>
            </a:solidFill>
            <a:latin typeface="Bahnschrift Light" panose="020B0502040204020203" pitchFamily="34" charset="0"/>
          </a:endParaRPr>
        </a:p>
      </dsp:txBody>
      <dsp:txXfrm>
        <a:off x="1589534" y="2375908"/>
        <a:ext cx="1078087" cy="10860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E8843-A7C4-432A-9F08-16396B59A19A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C6CFA-711A-479C-88D9-264F221DCBD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28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CDB66-C0F6-45B6-BFF5-4575694EFB28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DFC79-30DA-484F-85C8-36E3971802A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81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DFC79-30DA-484F-85C8-36E3971802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25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algn="ctr">
              <a:defRPr sz="1400">
                <a:solidFill>
                  <a:schemeClr val="accent4"/>
                </a:solidFill>
              </a:defRPr>
            </a:lvl1pPr>
          </a:lstStyle>
          <a:p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 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3"/>
            <a:ext cx="12191999" cy="1655999"/>
          </a:xfrm>
          <a:solidFill>
            <a:schemeClr val="tx2"/>
          </a:solidFill>
        </p:spPr>
        <p:txBody>
          <a:bodyPr lIns="468000" tIns="360000" rIns="360000" bIns="828000" anchor="b">
            <a:noAutofit/>
          </a:bodyPr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lIns="0"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Name of Author  |  Function | Division | Country </a:t>
            </a:r>
          </a:p>
        </p:txBody>
      </p:sp>
      <p:sp>
        <p:nvSpPr>
          <p:cNvPr id="90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5831937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www.euro.who.int</a:t>
            </a:r>
          </a:p>
        </p:txBody>
      </p:sp>
      <p:sp>
        <p:nvSpPr>
          <p:cNvPr id="62" name="Text Placeholder 35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9999" y="5440855"/>
            <a:ext cx="11211172" cy="288000"/>
          </a:xfrm>
        </p:spPr>
        <p:txBody>
          <a:bodyPr lIns="0" rIns="90000">
            <a:noAutofit/>
          </a:bodyPr>
          <a:lstStyle>
            <a:lvl1pPr algn="l">
              <a:defRPr sz="16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219EE-E5DE-4728-BDA0-C560E0EA4E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418" y="476013"/>
            <a:ext cx="3175753" cy="112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26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Intro large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4"/>
          </p:nvPr>
        </p:nvSpPr>
        <p:spPr bwMode="invGray"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D0CC27D-0020-48D4-9B6C-9E6EA0640D93}" type="datetime1">
              <a:rPr lang="en-GB" smtClean="0"/>
              <a:pPr/>
              <a:t>15/02/2022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 bwMode="invGray">
          <a:noFill/>
        </p:spPr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 bwMode="invGray">
          <a:noFill/>
        </p:spPr>
        <p:txBody>
          <a:bodyPr/>
          <a:lstStyle/>
          <a:p>
            <a:fld id="{A74CE0EA-F3B5-4684-BA10-C594598FDB9C}" type="slidenum">
              <a:rPr lang="en-GB" noProof="0" smtClean="0"/>
              <a:pPr/>
              <a:t>‹Nº›</a:t>
            </a:fld>
            <a:endParaRPr lang="en-GB" noProof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  <a:noFill/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invGray">
          <a:noFill/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8"/>
          </p:nvPr>
        </p:nvSpPr>
        <p:spPr bwMode="invGray">
          <a:xfrm>
            <a:off x="479999" y="1800000"/>
            <a:ext cx="11226365" cy="4237200"/>
          </a:xfrm>
          <a:noFill/>
        </p:spPr>
        <p:txBody>
          <a:bodyPr lIns="0" tIns="0" rIns="0" bIns="0"/>
          <a:lstStyle>
            <a:lvl1pPr>
              <a:lnSpc>
                <a:spcPct val="110000"/>
              </a:lnSpc>
              <a:defRPr sz="1400" b="1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10000"/>
              </a:lnSpc>
              <a:defRPr sz="1400">
                <a:solidFill>
                  <a:schemeClr val="tx1"/>
                </a:solidFill>
                <a:latin typeface="+mn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94080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Intro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wrap="square" tIns="1980000" bIns="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picture, then arrange object (send to back)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8"/>
          </p:nvPr>
        </p:nvSpPr>
        <p:spPr bwMode="gray">
          <a:xfrm>
            <a:off x="2" y="1800000"/>
            <a:ext cx="4279900" cy="1649446"/>
          </a:xfrm>
          <a:solidFill>
            <a:schemeClr val="tx2">
              <a:alpha val="90000"/>
            </a:schemeClr>
          </a:solidFill>
        </p:spPr>
        <p:txBody>
          <a:bodyPr lIns="468000" tIns="180000" rIns="360000" bIns="180000">
            <a:noAutofit/>
          </a:bodyPr>
          <a:lstStyle>
            <a:lvl1pPr>
              <a:defRPr sz="2800" b="1">
                <a:solidFill>
                  <a:schemeClr val="bg1"/>
                </a:solidFill>
                <a:latin typeface="+mj-lt"/>
              </a:defRPr>
            </a:lvl1pPr>
            <a:lvl2pPr marL="541338" indent="-274638">
              <a:tabLst>
                <a:tab pos="1614488" algn="l"/>
              </a:tabLst>
              <a:defRPr sz="2800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en-GB" noProof="0" dirty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68D69CF-73BC-4E26-B56A-FEC2ABB77ED4}" type="datetime1">
              <a:rPr lang="en-GB" smtClean="0"/>
              <a:pPr/>
              <a:t>15/02/2022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pic>
        <p:nvPicPr>
          <p:cNvPr id="6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A555B8F-61D1-4F56-9940-B2CD66E4F6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632" y="384048"/>
            <a:ext cx="1974941" cy="69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19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blue 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30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262F6C-3198-4C0D-9FD3-A522B66D4040}" type="datetime1">
              <a:rPr lang="en-GB" smtClean="0"/>
              <a:pPr/>
              <a:t>15/02/2022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gray">
          <a:xfrm>
            <a:off x="479999" y="359999"/>
            <a:ext cx="8160000" cy="720000"/>
          </a:xfrm>
        </p:spPr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28" name="Rectangle 27"/>
          <p:cNvSpPr/>
          <p:nvPr userDrawn="1"/>
        </p:nvSpPr>
        <p:spPr bwMode="gray">
          <a:xfrm>
            <a:off x="480001" y="1800002"/>
            <a:ext cx="6367841" cy="14249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3" hasCustomPrompt="1"/>
          </p:nvPr>
        </p:nvSpPr>
        <p:spPr>
          <a:xfrm>
            <a:off x="479999" y="214368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01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707437" y="214368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7432736" y="214368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36" hasCustomPrompt="1"/>
          </p:nvPr>
        </p:nvSpPr>
        <p:spPr>
          <a:xfrm>
            <a:off x="479999" y="287792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02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1707437" y="287792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7432736" y="287792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9999" y="361217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1707437" y="361217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7432736" y="361217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479999" y="4346418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04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1707437" y="4346418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7432736" y="4346418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45" hasCustomPrompt="1"/>
          </p:nvPr>
        </p:nvSpPr>
        <p:spPr>
          <a:xfrm>
            <a:off x="479999" y="5080663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05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46" hasCustomPrompt="1"/>
          </p:nvPr>
        </p:nvSpPr>
        <p:spPr>
          <a:xfrm>
            <a:off x="1707437" y="5080663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47" hasCustomPrompt="1"/>
          </p:nvPr>
        </p:nvSpPr>
        <p:spPr>
          <a:xfrm>
            <a:off x="7432736" y="5080663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479999" y="5814910"/>
            <a:ext cx="988484" cy="396000"/>
          </a:xfrm>
        </p:spPr>
        <p:txBody>
          <a:bodyPr/>
          <a:lstStyle>
            <a:lvl1pPr>
              <a:defRPr sz="2800" b="1">
                <a:solidFill>
                  <a:schemeClr val="tx2"/>
                </a:solidFill>
                <a:latin typeface="+mj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06</a:t>
            </a:r>
          </a:p>
        </p:txBody>
      </p:sp>
      <p:sp>
        <p:nvSpPr>
          <p:cNvPr id="50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1707437" y="5814910"/>
            <a:ext cx="5140403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Headline</a:t>
            </a:r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50" hasCustomPrompt="1"/>
          </p:nvPr>
        </p:nvSpPr>
        <p:spPr>
          <a:xfrm>
            <a:off x="7432736" y="5814910"/>
            <a:ext cx="4273629" cy="396000"/>
          </a:xfrm>
        </p:spPr>
        <p:txBody>
          <a:bodyPr tIns="14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 b="0">
                <a:solidFill>
                  <a:schemeClr val="tx1"/>
                </a:solidFill>
                <a:latin typeface="+mn-lt"/>
              </a:defRPr>
            </a:lvl1pPr>
            <a:lvl2pPr>
              <a:defRPr sz="2800" b="1">
                <a:latin typeface="+mj-lt"/>
              </a:defRPr>
            </a:lvl2pPr>
            <a:lvl3pPr>
              <a:defRPr sz="2800" b="1">
                <a:latin typeface="+mj-lt"/>
              </a:defRPr>
            </a:lvl3pPr>
            <a:lvl4pPr>
              <a:defRPr sz="2800" b="1">
                <a:latin typeface="+mj-lt"/>
              </a:defRPr>
            </a:lvl4pPr>
            <a:lvl5pPr>
              <a:defRPr sz="2800" b="1">
                <a:latin typeface="+mj-lt"/>
              </a:defRPr>
            </a:lvl5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2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495313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A931E1-7FC2-4DBD-9F66-3D1575A3F79C}" type="datetime1">
              <a:rPr lang="en-GB" smtClean="0"/>
              <a:pPr/>
              <a:t>15/02/2022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inv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4CE0EA-F3B5-4684-BA10-C594598FDB9C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918371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0"/>
            <a:ext cx="12192000" cy="6858000"/>
          </a:xfrm>
          <a:solidFill>
            <a:schemeClr val="bg1"/>
          </a:solidFill>
        </p:spPr>
        <p:txBody>
          <a:bodyPr bIns="1980000"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accent4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/>
              <a:t>Click on Icon to add picture, then arrange object (send to back)</a:t>
            </a:r>
            <a:br>
              <a:rPr lang="en-GB" noProof="0"/>
            </a:br>
            <a:r>
              <a:rPr lang="en-GB" noProof="0"/>
              <a:t>Change picture either by</a:t>
            </a:r>
            <a:br>
              <a:rPr lang="en-GB" noProof="0"/>
            </a:br>
            <a:r>
              <a:rPr lang="en-GB" noProof="0"/>
              <a:t>right mouse click on picture + „change picture“ </a:t>
            </a:r>
            <a:br>
              <a:rPr lang="en-GB" noProof="0"/>
            </a:br>
            <a:r>
              <a:rPr lang="en-GB" noProof="0"/>
              <a:t>or by deleting picture + resetting slide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480000" y="6507006"/>
            <a:ext cx="5971600" cy="247650"/>
          </a:xfrm>
        </p:spPr>
        <p:txBody>
          <a:bodyPr anchor="ctr">
            <a:noAutofit/>
          </a:bodyPr>
          <a:lstStyle>
            <a:lvl1pPr>
              <a:defRPr sz="10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/>
              <a:t>Name of Author  |  Function | Division | Country </a:t>
            </a:r>
          </a:p>
        </p:txBody>
      </p:sp>
      <p:sp>
        <p:nvSpPr>
          <p:cNvPr id="39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0" y="485184"/>
            <a:ext cx="7344000" cy="1119158"/>
          </a:xfrm>
          <a:noFill/>
        </p:spPr>
        <p:txBody>
          <a:bodyPr lIns="468000" tIns="72000" rIns="450000" bIns="180000" anchor="t" anchorCtr="0">
            <a:noAutofit/>
          </a:bodyPr>
          <a:lstStyle>
            <a:lvl1pPr algn="l">
              <a:lnSpc>
                <a:spcPct val="85000"/>
              </a:lnSpc>
              <a:defRPr sz="4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Click to edit </a:t>
            </a:r>
            <a:br>
              <a:rPr lang="en-GB" noProof="0" dirty="0"/>
            </a:br>
            <a:r>
              <a:rPr lang="en-GB" noProof="0" dirty="0"/>
              <a:t>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gray">
          <a:xfrm>
            <a:off x="2" y="4482000"/>
            <a:ext cx="12191999" cy="1656000"/>
          </a:xfrm>
          <a:solidFill>
            <a:schemeClr val="tx2">
              <a:alpha val="90000"/>
            </a:schemeClr>
          </a:solidFill>
        </p:spPr>
        <p:txBody>
          <a:bodyPr lIns="468000" tIns="216000" rIns="360000" bIns="216000" numCol="3" anchor="t">
            <a:noAutofit/>
          </a:bodyPr>
          <a:lstStyle>
            <a:lvl1pPr marL="0" indent="0" algn="l">
              <a:lnSpc>
                <a:spcPct val="90000"/>
              </a:lnSpc>
              <a:buNone/>
              <a:defRPr sz="1400" b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GB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090227-0270-4EF1-920A-0484DB619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418" y="476013"/>
            <a:ext cx="3175753" cy="1121571"/>
          </a:xfrm>
          <a:prstGeom prst="rect">
            <a:avLst/>
          </a:prstGeom>
        </p:spPr>
      </p:pic>
      <p:sp>
        <p:nvSpPr>
          <p:cNvPr id="37" name="Text Placeholder 35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9495913" y="6507006"/>
            <a:ext cx="2195259" cy="247650"/>
          </a:xfrm>
        </p:spPr>
        <p:txBody>
          <a:bodyPr rIns="0" anchor="ctr">
            <a:noAutofit/>
          </a:bodyPr>
          <a:lstStyle>
            <a:lvl1pPr algn="ctr">
              <a:defRPr sz="1600" b="1" spc="0" baseline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GB" noProof="0" dirty="0"/>
              <a:t>www.euro.who.int</a:t>
            </a:r>
          </a:p>
        </p:txBody>
      </p:sp>
    </p:spTree>
    <p:extLst>
      <p:ext uri="{BB962C8B-B14F-4D97-AF65-F5344CB8AC3E}">
        <p14:creationId xmlns:p14="http://schemas.microsoft.com/office/powerpoint/2010/main" val="982847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invGray">
          <a:xfrm>
            <a:off x="480000" y="1800000"/>
            <a:ext cx="11232001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One line Subtitle (optional)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 bwMode="invGray"/>
        <p:txBody>
          <a:bodyPr/>
          <a:lstStyle/>
          <a:p>
            <a:fld id="{DCD9F9BF-D269-4020-816F-460E917B7A74}" type="datetime1">
              <a:rPr lang="en-GB" noProof="0" smtClean="0"/>
              <a:t>15/02/2022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‹Nº›</a:t>
            </a:fld>
            <a:endParaRPr lang="en-GB" noProof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6529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invGray">
          <a:xfrm>
            <a:off x="479999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39CDCE64-EE06-4559-BA59-FD6059702EC4}" type="datetime1">
              <a:rPr lang="en-GB" noProof="0" smtClean="0"/>
              <a:t>15/02/2022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‹Nº›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36763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167802BA-8623-48AE-9924-9F5F6790139C}" type="datetime1">
              <a:rPr lang="en-GB" noProof="0" smtClean="0"/>
              <a:t>15/02/2022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‹Nº›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387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4530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e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035824F7-C870-482C-80C0-AFECF2DA260C}" type="datetime1">
              <a:rPr lang="en-GB" noProof="0" smtClean="0"/>
              <a:t>15/02/2022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‹Nº›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6"/>
          </p:nvPr>
        </p:nvSpPr>
        <p:spPr bwMode="invGray">
          <a:xfrm>
            <a:off x="6234364" y="21600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28"/>
          </p:nvPr>
        </p:nvSpPr>
        <p:spPr bwMode="invGray">
          <a:xfrm>
            <a:off x="6234365" y="1800000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sz="half" idx="30"/>
          </p:nvPr>
        </p:nvSpPr>
        <p:spPr bwMode="invGray">
          <a:xfrm>
            <a:off x="479999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8" name="Content Placeholder 3"/>
          <p:cNvSpPr>
            <a:spLocks noGrp="1"/>
          </p:cNvSpPr>
          <p:nvPr>
            <p:ph sz="half" idx="34"/>
          </p:nvPr>
        </p:nvSpPr>
        <p:spPr bwMode="invGray">
          <a:xfrm>
            <a:off x="6234364" y="4381200"/>
            <a:ext cx="5472000" cy="1656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35"/>
          </p:nvPr>
        </p:nvSpPr>
        <p:spPr bwMode="invGray">
          <a:xfrm>
            <a:off x="479999" y="4039524"/>
            <a:ext cx="5472001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kern="1200" dirty="0">
                <a:solidFill>
                  <a:schemeClr val="bg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40" name="Text Placeholder 5"/>
          <p:cNvSpPr>
            <a:spLocks noGrp="1"/>
          </p:cNvSpPr>
          <p:nvPr>
            <p:ph type="body" sz="quarter" idx="36"/>
          </p:nvPr>
        </p:nvSpPr>
        <p:spPr bwMode="invGray">
          <a:xfrm>
            <a:off x="6234365" y="4039524"/>
            <a:ext cx="547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1824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22"/>
          </p:nvPr>
        </p:nvSpPr>
        <p:spPr bwMode="invGray"/>
        <p:txBody>
          <a:bodyPr/>
          <a:lstStyle/>
          <a:p>
            <a:fld id="{BBB6CCEC-3D0A-48BE-9958-590F11C39C0A}" type="datetime1">
              <a:rPr lang="en-GB" noProof="0" smtClean="0"/>
              <a:t>15/02/2022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23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4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‹Nº›</a:t>
            </a:fld>
            <a:endParaRPr lang="en-GB" noProof="0"/>
          </a:p>
        </p:txBody>
      </p:sp>
      <p:sp>
        <p:nvSpPr>
          <p:cNvPr id="21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25"/>
          </p:nvPr>
        </p:nvSpPr>
        <p:spPr bwMode="invGray">
          <a:xfrm>
            <a:off x="479999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7"/>
          </p:nvPr>
        </p:nvSpPr>
        <p:spPr bwMode="invGray">
          <a:xfrm>
            <a:off x="479999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9"/>
          </p:nvPr>
        </p:nvSpPr>
        <p:spPr bwMode="invGray">
          <a:xfrm>
            <a:off x="4317181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30"/>
          </p:nvPr>
        </p:nvSpPr>
        <p:spPr bwMode="invGray">
          <a:xfrm>
            <a:off x="4317181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31"/>
          </p:nvPr>
        </p:nvSpPr>
        <p:spPr bwMode="invGray">
          <a:xfrm>
            <a:off x="8154364" y="2160000"/>
            <a:ext cx="3552000" cy="3877200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2"/>
          </p:nvPr>
        </p:nvSpPr>
        <p:spPr bwMode="invGray">
          <a:xfrm>
            <a:off x="8154364" y="1800000"/>
            <a:ext cx="3552000" cy="252012"/>
          </a:xfrm>
          <a:solidFill>
            <a:srgbClr val="009CDE"/>
          </a:solidFill>
        </p:spPr>
        <p:txBody>
          <a:bodyPr vert="horz" lIns="72000" tIns="18000" rIns="72000" bIns="18000" rtlCol="0" anchor="ctr">
            <a:normAutofit/>
          </a:bodyPr>
          <a:lstStyle>
            <a:lvl1pPr>
              <a:defRPr lang="en-US" sz="1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Edit Master text styles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799778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/ Text r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</p:spPr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414CCF51-8078-42ED-9407-7F055975162E}" type="datetime1">
              <a:rPr lang="en-GB" noProof="0" smtClean="0"/>
              <a:t>15/02/2022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‹Nº›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379594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invGray">
          <a:xfrm>
            <a:off x="6234364" y="1800000"/>
            <a:ext cx="5472000" cy="4237200"/>
          </a:xfrm>
          <a:solidFill>
            <a:srgbClr val="009CDE"/>
          </a:solidFill>
        </p:spPr>
        <p:txBody>
          <a:bodyPr lIns="144000" tIns="144000" rIns="144000" bIns="144000"/>
          <a:lstStyle>
            <a:lvl1pPr>
              <a:defRPr sz="1400"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5472000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B5CB8422-2CBD-43EC-AF21-8B33A2ACAA82}" type="datetime1">
              <a:rPr lang="en-GB" noProof="0" smtClean="0"/>
              <a:t>15/02/2022</a:t>
            </a:fld>
            <a:endParaRPr lang="en-GB" noProof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‹Nº›</a:t>
            </a:fld>
            <a:endParaRPr lang="en-GB" noProof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756257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7" hasCustomPrompt="1"/>
          </p:nvPr>
        </p:nvSpPr>
        <p:spPr bwMode="invGray">
          <a:xfrm>
            <a:off x="479999" y="1800000"/>
            <a:ext cx="11226364" cy="4237200"/>
          </a:xfrm>
          <a:solidFill>
            <a:schemeClr val="bg1">
              <a:lumMod val="85000"/>
            </a:schemeClr>
          </a:solidFill>
        </p:spPr>
        <p:txBody>
          <a:bodyPr bIns="1980000" anchor="ctr"/>
          <a:lstStyle>
            <a:lvl1pPr marL="0" marR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600"/>
              </a:spcAft>
              <a:buClr>
                <a:schemeClr val="tx1"/>
              </a:buClr>
              <a:buSzPct val="80000"/>
              <a:buFontTx/>
              <a:buNone/>
              <a:tabLst/>
              <a:defRPr/>
            </a:pPr>
            <a:r>
              <a:rPr lang="en-GB" noProof="0" dirty="0"/>
              <a:t>Click on Icon to add picture</a:t>
            </a:r>
            <a:br>
              <a:rPr lang="en-GB" noProof="0" dirty="0"/>
            </a:br>
            <a:r>
              <a:rPr lang="en-GB" noProof="0" dirty="0"/>
              <a:t>Change picture either by</a:t>
            </a:r>
            <a:br>
              <a:rPr lang="en-GB" noProof="0" dirty="0"/>
            </a:br>
            <a:r>
              <a:rPr lang="en-GB" noProof="0" dirty="0"/>
              <a:t>right mouse click on picture + „change picture“ </a:t>
            </a:r>
            <a:br>
              <a:rPr lang="en-GB" noProof="0" dirty="0"/>
            </a:br>
            <a:r>
              <a:rPr lang="en-GB" noProof="0" dirty="0"/>
              <a:t>or by deleting picture + resetting slide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 bwMode="invGray"/>
        <p:txBody>
          <a:bodyPr/>
          <a:lstStyle/>
          <a:p>
            <a:fld id="{6C135116-9A9A-47DA-A114-676E0C1FD8BF}" type="datetime1">
              <a:rPr lang="en-GB" noProof="0" smtClean="0"/>
              <a:t>15/02/2022</a:t>
            </a:fld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 bwMode="invGray"/>
        <p:txBody>
          <a:bodyPr/>
          <a:lstStyle/>
          <a:p>
            <a:r>
              <a:rPr lang="en-GB" noProof="0"/>
              <a:t>|     Title of the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 bwMode="invGray"/>
        <p:txBody>
          <a:bodyPr/>
          <a:lstStyle/>
          <a:p>
            <a:fld id="{A74CE0EA-F3B5-4684-BA10-C594598FDB9C}" type="slidenum">
              <a:rPr lang="en-GB" noProof="0" smtClean="0"/>
              <a:pPr/>
              <a:t>‹Nº›</a:t>
            </a:fld>
            <a:endParaRPr lang="en-GB" noProof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 hasCustomPrompt="1"/>
          </p:nvPr>
        </p:nvSpPr>
        <p:spPr bwMode="invGray">
          <a:xfrm>
            <a:off x="480000" y="6293651"/>
            <a:ext cx="11226365" cy="208579"/>
          </a:xfrm>
        </p:spPr>
        <p:txBody>
          <a:bodyPr anchor="t">
            <a:normAutofit/>
          </a:bodyPr>
          <a:lstStyle>
            <a:lvl1pPr>
              <a:defRPr sz="8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Source: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invGray"/>
        <p:txBody>
          <a:bodyPr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invGray">
          <a:xfrm>
            <a:off x="480485" y="1188003"/>
            <a:ext cx="8160000" cy="288925"/>
          </a:xfrm>
        </p:spPr>
        <p:txBody>
          <a:bodyPr lIns="18000" anchor="ctr">
            <a:normAutofit/>
          </a:bodyPr>
          <a:lstStyle>
            <a:lvl1pPr>
              <a:defRPr sz="16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 noProof="0"/>
              <a:t>One line Subtitle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956194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invGray">
          <a:xfrm>
            <a:off x="479999" y="359999"/>
            <a:ext cx="8160000" cy="720000"/>
          </a:xfrm>
          <a:prstGeom prst="rect">
            <a:avLst/>
          </a:prstGeom>
        </p:spPr>
        <p:txBody>
          <a:bodyPr vert="horz" lIns="18000" tIns="0" rIns="360000" bIns="0" rtlCol="0" anchor="b">
            <a:noAutofit/>
          </a:bodyPr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invGray">
          <a:xfrm>
            <a:off x="480000" y="1800000"/>
            <a:ext cx="11232001" cy="4237200"/>
          </a:xfrm>
          <a:prstGeom prst="rect">
            <a:avLst/>
          </a:prstGeom>
        </p:spPr>
        <p:txBody>
          <a:bodyPr vert="horz" lIns="18000" tIns="0" rIns="1800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invGray">
          <a:xfrm>
            <a:off x="480000" y="6580588"/>
            <a:ext cx="79000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CB2A9C5F-569E-41BE-B5E5-7CBFE1B687B2}" type="datetime1">
              <a:rPr lang="en-GB" smtClean="0"/>
              <a:pPr/>
              <a:t>15/02/2022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invGray">
          <a:xfrm>
            <a:off x="1392992" y="6580588"/>
            <a:ext cx="2264608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GB"/>
              <a:t>|     Title of the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invGray">
          <a:xfrm>
            <a:off x="11416433" y="6580588"/>
            <a:ext cx="289931" cy="18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800" b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fld id="{A74CE0EA-F3B5-4684-BA10-C594598FDB9C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 bwMode="invGray">
          <a:xfrm>
            <a:off x="9735601" y="2128187"/>
            <a:ext cx="1976400" cy="694800"/>
          </a:xfrm>
          <a:prstGeom prst="rect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pic>
        <p:nvPicPr>
          <p:cNvPr id="8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5E8F4CD-E184-4787-843D-77B4E71627D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847" y="379491"/>
            <a:ext cx="1974941" cy="69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4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26" r:id="rId12"/>
    <p:sldLayoutId id="2147483719" r:id="rId13"/>
    <p:sldLayoutId id="2147483720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600"/>
        </a:spcAft>
        <a:buClr>
          <a:schemeClr val="tx1"/>
        </a:buClr>
        <a:buSzPct val="80000"/>
        <a:buFontTx/>
        <a:buNone/>
        <a:defRPr sz="1400" b="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466725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827087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79513" indent="-285750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tabLst>
          <a:tab pos="1074738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16075" indent="-358775" algn="l" defTabSz="914400" rtl="0" eaLnBrk="1" latinLnBrk="0" hangingPunct="1">
        <a:lnSpc>
          <a:spcPct val="110000"/>
        </a:lnSpc>
        <a:spcBef>
          <a:spcPts val="500"/>
        </a:spcBef>
        <a:spcAft>
          <a:spcPts val="6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62163" indent="-358775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1" userDrawn="1">
          <p15:clr>
            <a:srgbClr val="F26B43"/>
          </p15:clr>
        </p15:guide>
        <p15:guide id="2" orient="horz" pos="3809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pos="302" userDrawn="1">
          <p15:clr>
            <a:srgbClr val="F26B43"/>
          </p15:clr>
        </p15:guide>
        <p15:guide id="5" pos="7379" userDrawn="1">
          <p15:clr>
            <a:srgbClr val="F26B43"/>
          </p15:clr>
        </p15:guide>
        <p15:guide id="6" pos="3761" userDrawn="1">
          <p15:clr>
            <a:srgbClr val="F26B43"/>
          </p15:clr>
        </p15:guide>
        <p15:guide id="7" pos="39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hyperlink" Target="http://personales.upv.es/carferll/cv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next to a tree&#10;&#10;Description generated with high confidence">
            <a:extLst>
              <a:ext uri="{FF2B5EF4-FFF2-40B4-BE49-F238E27FC236}">
                <a16:creationId xmlns:a16="http://schemas.microsoft.com/office/drawing/2014/main" id="{1A582AD1-8C08-43AA-8230-3DF8709A3C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Subtitl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Winter School – Impact Training on Big Data for Healthcare Systems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Process Mining for HealthCare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B45D80-00E5-4C95-BAFF-D63727A050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Carlos  Fernandez Llatas , </a:t>
            </a:r>
            <a:r>
              <a:rPr lang="en-US" dirty="0" err="1">
                <a:solidFill>
                  <a:schemeClr val="bg1"/>
                </a:solidFill>
              </a:rPr>
              <a:t>Universitat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Politecnica</a:t>
            </a:r>
            <a:r>
              <a:rPr lang="en-US" dirty="0">
                <a:solidFill>
                  <a:schemeClr val="bg1"/>
                </a:solidFill>
              </a:rPr>
              <a:t> de Valencia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35E20D2-3FB6-4C1D-B834-4DB701A029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495913" y="5789532"/>
            <a:ext cx="2195259" cy="24765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0F135F-EFA8-4DE4-B15E-5BEF2CCFF5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16</a:t>
            </a:r>
            <a:r>
              <a:rPr lang="en-US" baseline="30000" dirty="0"/>
              <a:t>th</a:t>
            </a:r>
            <a:r>
              <a:rPr lang="en-US" dirty="0"/>
              <a:t> of February of 2022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2EFD2CE-41E8-42A6-89A1-4A3F9CEA1B51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18588" y="485775"/>
            <a:ext cx="3173412" cy="1111250"/>
          </a:xfrm>
        </p:spPr>
      </p:pic>
    </p:spTree>
    <p:extLst>
      <p:ext uri="{BB962C8B-B14F-4D97-AF65-F5344CB8AC3E}">
        <p14:creationId xmlns:p14="http://schemas.microsoft.com/office/powerpoint/2010/main" val="3524055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040E6D6B-F9BF-4914-8181-386B93488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s-ES" sz="2400" dirty="0"/>
              <a:t>Discipline </a:t>
            </a:r>
            <a:r>
              <a:rPr lang="es-ES" sz="2400" dirty="0" err="1"/>
              <a:t>of</a:t>
            </a:r>
            <a:r>
              <a:rPr lang="es-ES" sz="2400" dirty="0"/>
              <a:t> </a:t>
            </a:r>
            <a:r>
              <a:rPr lang="es-ES" sz="2400" b="1" dirty="0" err="1"/>
              <a:t>Syntactic</a:t>
            </a:r>
            <a:r>
              <a:rPr lang="es-ES" sz="2400" b="1" dirty="0"/>
              <a:t> Data </a:t>
            </a:r>
            <a:r>
              <a:rPr lang="es-ES" sz="2400" b="1" dirty="0" err="1"/>
              <a:t>Mining</a:t>
            </a:r>
            <a:r>
              <a:rPr lang="es-ES" sz="2400" b="1" dirty="0"/>
              <a:t> </a:t>
            </a:r>
            <a:r>
              <a:rPr lang="es-ES" sz="2400" dirty="0" err="1"/>
              <a:t>that</a:t>
            </a:r>
            <a:r>
              <a:rPr lang="es-ES" sz="2400" dirty="0"/>
              <a:t> </a:t>
            </a:r>
            <a:r>
              <a:rPr lang="es-ES" sz="2400" dirty="0" err="1"/>
              <a:t>supports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b="1" dirty="0"/>
              <a:t>Expert in </a:t>
            </a:r>
            <a:r>
              <a:rPr lang="es-ES" sz="2400" b="1" dirty="0" err="1"/>
              <a:t>processes</a:t>
            </a:r>
            <a:r>
              <a:rPr lang="es-ES" sz="2400" dirty="0"/>
              <a:t> </a:t>
            </a:r>
            <a:r>
              <a:rPr lang="es-ES" sz="2400" dirty="0" err="1"/>
              <a:t>for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proper</a:t>
            </a:r>
            <a:r>
              <a:rPr lang="es-ES" sz="2400" dirty="0"/>
              <a:t> </a:t>
            </a:r>
            <a:r>
              <a:rPr lang="es-ES" sz="2400" dirty="0" err="1"/>
              <a:t>understanding</a:t>
            </a:r>
            <a:r>
              <a:rPr lang="es-ES" sz="2400" dirty="0"/>
              <a:t> </a:t>
            </a:r>
            <a:r>
              <a:rPr lang="es-ES" sz="2400" dirty="0" err="1"/>
              <a:t>of</a:t>
            </a:r>
            <a:r>
              <a:rPr lang="es-ES" sz="2400" dirty="0"/>
              <a:t> </a:t>
            </a:r>
            <a:r>
              <a:rPr lang="es-ES" sz="2400" b="1" dirty="0" err="1"/>
              <a:t>complex</a:t>
            </a:r>
            <a:r>
              <a:rPr lang="es-ES" sz="2400" b="1" dirty="0"/>
              <a:t> </a:t>
            </a:r>
            <a:r>
              <a:rPr lang="es-ES" sz="2400" b="1" dirty="0" err="1"/>
              <a:t>processes</a:t>
            </a:r>
            <a:r>
              <a:rPr lang="es-ES" sz="2400" b="1" dirty="0"/>
              <a:t> </a:t>
            </a:r>
            <a:r>
              <a:rPr lang="es-ES" sz="2400" dirty="0"/>
              <a:t> in a </a:t>
            </a:r>
            <a:r>
              <a:rPr lang="es-ES" sz="2400" b="1" dirty="0"/>
              <a:t>Comprehensive, </a:t>
            </a:r>
            <a:r>
              <a:rPr lang="es-ES" sz="2400" b="1" dirty="0" err="1"/>
              <a:t>Objective</a:t>
            </a:r>
            <a:r>
              <a:rPr lang="es-ES" sz="2400" b="1" dirty="0"/>
              <a:t> and </a:t>
            </a:r>
            <a:r>
              <a:rPr lang="es-ES" sz="2400" b="1" dirty="0" err="1"/>
              <a:t>Exploratory</a:t>
            </a:r>
            <a:r>
              <a:rPr lang="es-ES" sz="2400" b="1" dirty="0"/>
              <a:t> </a:t>
            </a:r>
            <a:r>
              <a:rPr lang="es-ES" sz="2400" dirty="0" err="1"/>
              <a:t>way</a:t>
            </a:r>
            <a:endParaRPr lang="es-ES" sz="2400" dirty="0"/>
          </a:p>
          <a:p>
            <a:pPr algn="ctr"/>
            <a:endParaRPr lang="es-ES" sz="1600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428C793-781D-4938-BF03-1B96FC4F48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FFA94D-EB0D-4F63-ABFD-14E25F70E8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16/02/2022</a:t>
            </a:r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BECE37-4803-44D4-971F-84881C9D665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D70F49-5AA7-4673-862A-5B27AA156F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10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E799B0F9-F9FD-480C-A17C-7F57242E98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Fernandez-Llatas, C. (2021). 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Interactive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Process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Mining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Healthcare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Springer.</a:t>
            </a:r>
            <a:endParaRPr lang="es-ES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F58E7786-C819-4B82-B7D7-D82FD6F46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Process</a:t>
            </a:r>
            <a:r>
              <a:rPr lang="es-ES" dirty="0"/>
              <a:t> </a:t>
            </a:r>
            <a:r>
              <a:rPr lang="es-ES" dirty="0" err="1"/>
              <a:t>Mining</a:t>
            </a:r>
            <a:endParaRPr lang="es-ES" dirty="0"/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85DD1B91-C870-4C9A-8F3C-DDC49FB512D4}"/>
              </a:ext>
            </a:extLst>
          </p:cNvPr>
          <p:cNvGrpSpPr/>
          <p:nvPr/>
        </p:nvGrpSpPr>
        <p:grpSpPr>
          <a:xfrm>
            <a:off x="1179577" y="3429000"/>
            <a:ext cx="10016295" cy="2711853"/>
            <a:chOff x="484985" y="3613133"/>
            <a:chExt cx="10016295" cy="2711853"/>
          </a:xfrm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052F8F98-95C6-4AB3-9CED-F63C6AEDAC23}"/>
                </a:ext>
              </a:extLst>
            </p:cNvPr>
            <p:cNvSpPr/>
            <p:nvPr/>
          </p:nvSpPr>
          <p:spPr>
            <a:xfrm>
              <a:off x="484985" y="3684777"/>
              <a:ext cx="10016295" cy="2569695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11" name="Picture 2" descr="Resultado de imagen de circle">
              <a:extLst>
                <a:ext uri="{FF2B5EF4-FFF2-40B4-BE49-F238E27FC236}">
                  <a16:creationId xmlns:a16="http://schemas.microsoft.com/office/drawing/2014/main" id="{A45788E5-63FD-4730-87F6-F1ACC06802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845" y="3613133"/>
              <a:ext cx="2477646" cy="27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Resultado de imagen de circle">
              <a:extLst>
                <a:ext uri="{FF2B5EF4-FFF2-40B4-BE49-F238E27FC236}">
                  <a16:creationId xmlns:a16="http://schemas.microsoft.com/office/drawing/2014/main" id="{8BEB2612-B17E-4EA9-9B15-C1BF1B63B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4310" y="3624986"/>
              <a:ext cx="2477646" cy="27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Resultado de imagen de circle">
              <a:extLst>
                <a:ext uri="{FF2B5EF4-FFF2-40B4-BE49-F238E27FC236}">
                  <a16:creationId xmlns:a16="http://schemas.microsoft.com/office/drawing/2014/main" id="{99A52DB9-2D6E-4DF8-A63F-B9138BB5D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1775" y="3624986"/>
              <a:ext cx="2477646" cy="27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985007D2-B8CC-45B3-AD40-6D78D8EB902A}"/>
                </a:ext>
              </a:extLst>
            </p:cNvPr>
            <p:cNvSpPr txBox="1"/>
            <p:nvPr/>
          </p:nvSpPr>
          <p:spPr>
            <a:xfrm>
              <a:off x="960221" y="4810439"/>
              <a:ext cx="20655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tx2">
                      <a:lumMod val="50000"/>
                    </a:schemeClr>
                  </a:solidFill>
                  <a:latin typeface="Bahnschrift Light" panose="020B0502040204020203" pitchFamily="34" charset="0"/>
                </a:rPr>
                <a:t>Comprehensive</a:t>
              </a:r>
              <a:endParaRPr lang="en-GB" b="1" dirty="0">
                <a:solidFill>
                  <a:schemeClr val="tx2">
                    <a:lumMod val="50000"/>
                  </a:schemeClr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21292E4F-2F8F-4F2D-B988-64EC37305FDB}"/>
                </a:ext>
              </a:extLst>
            </p:cNvPr>
            <p:cNvSpPr txBox="1"/>
            <p:nvPr/>
          </p:nvSpPr>
          <p:spPr>
            <a:xfrm>
              <a:off x="4372891" y="4765144"/>
              <a:ext cx="20982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tx2">
                      <a:lumMod val="50000"/>
                    </a:schemeClr>
                  </a:solidFill>
                  <a:latin typeface="Bahnschrift Light" panose="020B0502040204020203" pitchFamily="34" charset="0"/>
                </a:rPr>
                <a:t>Objective</a:t>
              </a:r>
              <a:endParaRPr lang="en-GB" b="1" dirty="0">
                <a:solidFill>
                  <a:schemeClr val="tx2">
                    <a:lumMod val="50000"/>
                  </a:schemeClr>
                </a:solidFill>
                <a:latin typeface="Bahnschrift Light" panose="020B0502040204020203" pitchFamily="34" charset="0"/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B2A37B79-C3EB-44E3-B7FF-5E26AD3492DA}"/>
                </a:ext>
              </a:extLst>
            </p:cNvPr>
            <p:cNvSpPr txBox="1"/>
            <p:nvPr/>
          </p:nvSpPr>
          <p:spPr>
            <a:xfrm>
              <a:off x="7801892" y="4765144"/>
              <a:ext cx="20818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tx2">
                      <a:lumMod val="50000"/>
                    </a:schemeClr>
                  </a:solidFill>
                  <a:latin typeface="Bahnschrift Light" panose="020B0502040204020203" pitchFamily="34" charset="0"/>
                </a:rPr>
                <a:t>Exploratory</a:t>
              </a:r>
              <a:endParaRPr lang="en-GB" b="1" dirty="0">
                <a:solidFill>
                  <a:schemeClr val="tx2">
                    <a:lumMod val="50000"/>
                  </a:schemeClr>
                </a:solidFill>
                <a:latin typeface="Bahnschrift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3102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E8150850-2DDF-4AA7-94E1-372D44421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Process as the Center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Data Driven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Syntactic Data Mining</a:t>
            </a:r>
          </a:p>
          <a:p>
            <a:pPr marL="752475" lvl="1"/>
            <a:r>
              <a:rPr lang="en-US" sz="2400" dirty="0"/>
              <a:t>Taking into account the History</a:t>
            </a:r>
          </a:p>
          <a:p>
            <a:pPr marL="752475" lvl="1"/>
            <a:r>
              <a:rPr lang="en-US" sz="2400" dirty="0"/>
              <a:t>Importance of 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Human Understandable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Explainable</a:t>
            </a:r>
          </a:p>
          <a:p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B12FD2F-C129-4719-8526-D9C32F372C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E1D152-381C-48CD-AF9E-BF762D32D2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15/02/2022</a:t>
            </a:r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C5E726-3EC8-4F5E-A4E4-63E846D732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4BA937-C209-43DA-9108-FBA74EF730C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11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FC764FA2-F750-4A7D-8D2C-23DB0B2349B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082AB16A-F839-483E-AFAC-77B8B01AD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Why</a:t>
            </a:r>
            <a:r>
              <a:rPr lang="es-ES" dirty="0"/>
              <a:t> </a:t>
            </a:r>
            <a:r>
              <a:rPr lang="es-ES" dirty="0" err="1"/>
              <a:t>Process</a:t>
            </a:r>
            <a:r>
              <a:rPr lang="es-ES" dirty="0"/>
              <a:t> </a:t>
            </a:r>
            <a:r>
              <a:rPr lang="es-ES" dirty="0" err="1"/>
              <a:t>Mining</a:t>
            </a:r>
            <a:r>
              <a:rPr lang="es-ES" dirty="0"/>
              <a:t>?</a:t>
            </a:r>
          </a:p>
        </p:txBody>
      </p:sp>
      <p:pic>
        <p:nvPicPr>
          <p:cNvPr id="10242" name="Picture 2" descr="What is Process Mining?. An analytical approach that aims to… | by Thomas  Zarazik | Towards Data Science">
            <a:extLst>
              <a:ext uri="{FF2B5EF4-FFF2-40B4-BE49-F238E27FC236}">
                <a16:creationId xmlns:a16="http://schemas.microsoft.com/office/drawing/2014/main" id="{9B8F8548-F0A0-4ABC-B328-1BE43FD83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160" y="1733379"/>
            <a:ext cx="6704001" cy="409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312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D7DD5508-D3CE-4F88-8CD2-A0E363D65D5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Fernandez-Llatas, C.,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Lizondo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A.,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Monton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E.,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Benedi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J. M., &amp; Traver, V. (2015).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Process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mining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methodology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health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process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tracking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using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real-time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indoor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location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systems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Sensors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15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(12), 29821-29840.</a:t>
            </a:r>
            <a:r>
              <a:rPr lang="es-ES" sz="800" dirty="0">
                <a:latin typeface="Barlow" panose="00000500000000000000" pitchFamily="2" charset="0"/>
              </a:rPr>
              <a:t>.</a:t>
            </a:r>
          </a:p>
          <a:p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5B48FC-0685-4EA3-AAEF-0F113AE02F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A2045C-2F90-4188-8D11-975FD1D748EC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16/02/2022</a:t>
            </a:r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36989F-AB64-453A-B4F0-4B7C56A1643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FB89A6-32DE-441F-9D4D-78983ADA6DF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12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3F78F9AB-D01F-4FBF-B002-65D9AC3A5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Process</a:t>
            </a:r>
            <a:r>
              <a:rPr lang="es-ES" dirty="0"/>
              <a:t> </a:t>
            </a:r>
            <a:r>
              <a:rPr lang="es-ES" dirty="0" err="1"/>
              <a:t>Mining</a:t>
            </a:r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86F1501-A25B-4B2D-A24C-98E2D08D4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636" y="2163348"/>
            <a:ext cx="7378091" cy="1909763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10854A6-0415-4A1F-8BA9-69E8A7E30207}"/>
              </a:ext>
            </a:extLst>
          </p:cNvPr>
          <p:cNvSpPr txBox="1"/>
          <p:nvPr/>
        </p:nvSpPr>
        <p:spPr>
          <a:xfrm>
            <a:off x="736975" y="3986918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hnschrift Light" panose="020B0502040204020203" pitchFamily="34" charset="0"/>
              </a:rPr>
              <a:t>Event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7775996-5311-441B-8CF2-D740DB3B1603}"/>
              </a:ext>
            </a:extLst>
          </p:cNvPr>
          <p:cNvSpPr txBox="1"/>
          <p:nvPr/>
        </p:nvSpPr>
        <p:spPr>
          <a:xfrm>
            <a:off x="736975" y="1845998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hnschrift Light" panose="020B0502040204020203" pitchFamily="34" charset="0"/>
              </a:rPr>
              <a:t>Trace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4636656C-3D03-43B9-BF27-48425A249D70}"/>
              </a:ext>
            </a:extLst>
          </p:cNvPr>
          <p:cNvCxnSpPr>
            <a:cxnSpLocks/>
          </p:cNvCxnSpPr>
          <p:nvPr/>
        </p:nvCxnSpPr>
        <p:spPr>
          <a:xfrm>
            <a:off x="1429175" y="2019099"/>
            <a:ext cx="891285" cy="271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Cerrar llave 12">
            <a:extLst>
              <a:ext uri="{FF2B5EF4-FFF2-40B4-BE49-F238E27FC236}">
                <a16:creationId xmlns:a16="http://schemas.microsoft.com/office/drawing/2014/main" id="{67C0F5F8-CB84-4C38-AFBA-0069A93EB2F3}"/>
              </a:ext>
            </a:extLst>
          </p:cNvPr>
          <p:cNvSpPr/>
          <p:nvPr/>
        </p:nvSpPr>
        <p:spPr>
          <a:xfrm>
            <a:off x="8871507" y="2050563"/>
            <a:ext cx="553361" cy="2135089"/>
          </a:xfrm>
          <a:prstGeom prst="rightBrace">
            <a:avLst/>
          </a:prstGeom>
          <a:ln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F97D1A2-EAF2-43AA-A299-902358675E94}"/>
              </a:ext>
            </a:extLst>
          </p:cNvPr>
          <p:cNvSpPr txBox="1"/>
          <p:nvPr/>
        </p:nvSpPr>
        <p:spPr>
          <a:xfrm>
            <a:off x="9460286" y="2933441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Bahnschrift Light" panose="020B0502040204020203" pitchFamily="34" charset="0"/>
              </a:rPr>
              <a:t>Log</a:t>
            </a: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E8EEC747-4B0C-4BC5-8E9D-A0864F379D4E}"/>
              </a:ext>
            </a:extLst>
          </p:cNvPr>
          <p:cNvCxnSpPr>
            <a:stCxn id="10" idx="3"/>
          </p:cNvCxnSpPr>
          <p:nvPr/>
        </p:nvCxnSpPr>
        <p:spPr>
          <a:xfrm flipV="1">
            <a:off x="1501928" y="4059044"/>
            <a:ext cx="509043" cy="1125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Imagen 15">
            <a:extLst>
              <a:ext uri="{FF2B5EF4-FFF2-40B4-BE49-F238E27FC236}">
                <a16:creationId xmlns:a16="http://schemas.microsoft.com/office/drawing/2014/main" id="{65A1A61E-9AB4-4539-924D-51F195F3A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628" y="4337123"/>
            <a:ext cx="3190197" cy="1866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Flecha doblada hacia arriba 18">
            <a:extLst>
              <a:ext uri="{FF2B5EF4-FFF2-40B4-BE49-F238E27FC236}">
                <a16:creationId xmlns:a16="http://schemas.microsoft.com/office/drawing/2014/main" id="{831A1DBD-8CA6-4BCF-A701-D2095BB97C2A}"/>
              </a:ext>
            </a:extLst>
          </p:cNvPr>
          <p:cNvSpPr/>
          <p:nvPr/>
        </p:nvSpPr>
        <p:spPr>
          <a:xfrm rot="5400000">
            <a:off x="5173978" y="4374137"/>
            <a:ext cx="1195968" cy="1365666"/>
          </a:xfrm>
          <a:prstGeom prst="bentUpArrow">
            <a:avLst>
              <a:gd name="adj1" fmla="val 29705"/>
              <a:gd name="adj2" fmla="val 30293"/>
              <a:gd name="adj3" fmla="val 3205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649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16/02/2022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13</a:t>
            </a:fld>
            <a:endParaRPr lang="en-GB"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/>
          </a:bodyPr>
          <a:lstStyle/>
          <a:p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Aalst, W. V. D.,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Adriansyah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A., Medeiros, A. K. A. D.,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Arcieri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F.,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Baier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T.,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Blickle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T., ... &amp; Wynn, M. (2011, August).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Process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mining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manifesto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In 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International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conference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on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business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process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management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(pp. 169-194). Springer,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Berlin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Heidelberg</a:t>
            </a:r>
            <a:endParaRPr lang="en-GB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Process Mining main techniques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ED1A33F-749E-4FFA-AD67-90EE28C7E4BE}"/>
              </a:ext>
            </a:extLst>
          </p:cNvPr>
          <p:cNvSpPr/>
          <p:nvPr/>
        </p:nvSpPr>
        <p:spPr>
          <a:xfrm>
            <a:off x="2108226" y="2089529"/>
            <a:ext cx="1033364" cy="36103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 Light" panose="020B0502040204020203" pitchFamily="34" charset="0"/>
              </a:rPr>
              <a:t>Log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A62C024-AE87-4853-BC27-E4501BC3DF26}"/>
              </a:ext>
            </a:extLst>
          </p:cNvPr>
          <p:cNvSpPr/>
          <p:nvPr/>
        </p:nvSpPr>
        <p:spPr>
          <a:xfrm>
            <a:off x="1841989" y="3097927"/>
            <a:ext cx="1319996" cy="36103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latin typeface="Bahnschrift Light" panose="020B0502040204020203" pitchFamily="34" charset="0"/>
              </a:rPr>
              <a:t>Log/Model</a:t>
            </a:r>
            <a:endParaRPr lang="en-GB" dirty="0">
              <a:latin typeface="Bahnschrift Light" panose="020B0502040204020203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8F8C3B0-71E7-472C-AAC5-29CC2834B6E4}"/>
              </a:ext>
            </a:extLst>
          </p:cNvPr>
          <p:cNvSpPr/>
          <p:nvPr/>
        </p:nvSpPr>
        <p:spPr>
          <a:xfrm>
            <a:off x="2108226" y="4010840"/>
            <a:ext cx="1033364" cy="36103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 Light" panose="020B0502040204020203" pitchFamily="34" charset="0"/>
              </a:rPr>
              <a:t>Model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14545FD-4476-4EB6-83E0-CB565CB1B0A9}"/>
              </a:ext>
            </a:extLst>
          </p:cNvPr>
          <p:cNvSpPr/>
          <p:nvPr/>
        </p:nvSpPr>
        <p:spPr>
          <a:xfrm>
            <a:off x="2103431" y="5058571"/>
            <a:ext cx="1033364" cy="36103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 Light" panose="020B0502040204020203" pitchFamily="34" charset="0"/>
              </a:rPr>
              <a:t>Model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EB51EAE-D41B-4448-AAAD-44A59013DA0A}"/>
              </a:ext>
            </a:extLst>
          </p:cNvPr>
          <p:cNvSpPr/>
          <p:nvPr/>
        </p:nvSpPr>
        <p:spPr>
          <a:xfrm>
            <a:off x="2103431" y="5823295"/>
            <a:ext cx="1033364" cy="36103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 Light" panose="020B0502040204020203" pitchFamily="34" charset="0"/>
              </a:rPr>
              <a:t>Context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10626D83-9570-4B61-9BFE-A6254A452018}"/>
              </a:ext>
            </a:extLst>
          </p:cNvPr>
          <p:cNvSpPr/>
          <p:nvPr/>
        </p:nvSpPr>
        <p:spPr>
          <a:xfrm>
            <a:off x="4604825" y="1879642"/>
            <a:ext cx="2223232" cy="8498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 Light" panose="020B0502040204020203" pitchFamily="34" charset="0"/>
              </a:rPr>
              <a:t>DISCOVERY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E31D197-70B1-436E-B204-C0727BAE1789}"/>
              </a:ext>
            </a:extLst>
          </p:cNvPr>
          <p:cNvSpPr/>
          <p:nvPr/>
        </p:nvSpPr>
        <p:spPr>
          <a:xfrm>
            <a:off x="4604825" y="3286163"/>
            <a:ext cx="2223232" cy="8498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 Light" panose="020B0502040204020203" pitchFamily="34" charset="0"/>
              </a:rPr>
              <a:t>CONFORMANCE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E0E4298-0CC9-4582-9D2B-B7987271C1A6}"/>
              </a:ext>
            </a:extLst>
          </p:cNvPr>
          <p:cNvSpPr/>
          <p:nvPr/>
        </p:nvSpPr>
        <p:spPr>
          <a:xfrm>
            <a:off x="4559999" y="5207939"/>
            <a:ext cx="2223232" cy="84981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 Light" panose="020B0502040204020203" pitchFamily="34" charset="0"/>
              </a:rPr>
              <a:t>ENHANCEMENT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2994B78D-AA1E-4185-9758-C989B6E4586E}"/>
              </a:ext>
            </a:extLst>
          </p:cNvPr>
          <p:cNvSpPr/>
          <p:nvPr/>
        </p:nvSpPr>
        <p:spPr>
          <a:xfrm>
            <a:off x="8530187" y="1890589"/>
            <a:ext cx="2223232" cy="84981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 Light" panose="020B0502040204020203" pitchFamily="34" charset="0"/>
              </a:rPr>
              <a:t>Model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97C9A70-3001-4D09-A691-13026FA443A8}"/>
              </a:ext>
            </a:extLst>
          </p:cNvPr>
          <p:cNvSpPr/>
          <p:nvPr/>
        </p:nvSpPr>
        <p:spPr>
          <a:xfrm>
            <a:off x="8530187" y="3272975"/>
            <a:ext cx="2223232" cy="84981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 Light" panose="020B0502040204020203" pitchFamily="34" charset="0"/>
              </a:rPr>
              <a:t>Evaluation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13843A9A-0842-4E42-ADA0-6EC96091F746}"/>
              </a:ext>
            </a:extLst>
          </p:cNvPr>
          <p:cNvSpPr/>
          <p:nvPr/>
        </p:nvSpPr>
        <p:spPr>
          <a:xfrm>
            <a:off x="8530187" y="5160229"/>
            <a:ext cx="2223232" cy="84981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Bahnschrift Light" panose="020B0502040204020203" pitchFamily="34" charset="0"/>
              </a:rPr>
              <a:t>Extended Model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0657C4E-5157-49CC-8BC7-5BD2857C4CD3}"/>
              </a:ext>
            </a:extLst>
          </p:cNvPr>
          <p:cNvSpPr txBox="1"/>
          <p:nvPr/>
        </p:nvSpPr>
        <p:spPr>
          <a:xfrm>
            <a:off x="2409193" y="3326265"/>
            <a:ext cx="421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 Light" panose="020B0502040204020203" pitchFamily="34" charset="0"/>
              </a:rPr>
              <a:t>+</a:t>
            </a:r>
            <a:endParaRPr lang="en-GB" b="1" dirty="0">
              <a:solidFill>
                <a:schemeClr val="tx2">
                  <a:lumMod val="60000"/>
                  <a:lumOff val="40000"/>
                </a:schemeClr>
              </a:solidFill>
              <a:latin typeface="Bahnschrift Light" panose="020B0502040204020203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26D729A-218C-4C1B-BBA9-B209D5F92ED3}"/>
              </a:ext>
            </a:extLst>
          </p:cNvPr>
          <p:cNvSpPr txBox="1"/>
          <p:nvPr/>
        </p:nvSpPr>
        <p:spPr>
          <a:xfrm>
            <a:off x="2397791" y="5239088"/>
            <a:ext cx="421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 Light" panose="020B0502040204020203" pitchFamily="34" charset="0"/>
              </a:rPr>
              <a:t>+</a:t>
            </a:r>
            <a:endParaRPr lang="en-GB" b="1" dirty="0">
              <a:solidFill>
                <a:schemeClr val="tx2">
                  <a:lumMod val="60000"/>
                  <a:lumOff val="40000"/>
                </a:schemeClr>
              </a:solidFill>
              <a:latin typeface="Bahnschrift Light" panose="020B0502040204020203" pitchFamily="34" charset="0"/>
            </a:endParaRPr>
          </a:p>
        </p:txBody>
      </p:sp>
      <p:sp>
        <p:nvSpPr>
          <p:cNvPr id="24" name="Flecha derecha 24">
            <a:extLst>
              <a:ext uri="{FF2B5EF4-FFF2-40B4-BE49-F238E27FC236}">
                <a16:creationId xmlns:a16="http://schemas.microsoft.com/office/drawing/2014/main" id="{10271267-83DA-4C38-9870-A0118945D6B1}"/>
              </a:ext>
            </a:extLst>
          </p:cNvPr>
          <p:cNvSpPr/>
          <p:nvPr/>
        </p:nvSpPr>
        <p:spPr>
          <a:xfrm>
            <a:off x="3462209" y="1923999"/>
            <a:ext cx="905960" cy="692097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Bahnschrift Light" panose="020B0502040204020203" pitchFamily="34" charset="0"/>
            </a:endParaRPr>
          </a:p>
        </p:txBody>
      </p:sp>
      <p:sp>
        <p:nvSpPr>
          <p:cNvPr id="25" name="Flecha derecha 25">
            <a:extLst>
              <a:ext uri="{FF2B5EF4-FFF2-40B4-BE49-F238E27FC236}">
                <a16:creationId xmlns:a16="http://schemas.microsoft.com/office/drawing/2014/main" id="{1894913E-BA29-4BA1-B7D7-62F1FEAE5C51}"/>
              </a:ext>
            </a:extLst>
          </p:cNvPr>
          <p:cNvSpPr/>
          <p:nvPr/>
        </p:nvSpPr>
        <p:spPr>
          <a:xfrm>
            <a:off x="3475187" y="3290098"/>
            <a:ext cx="905960" cy="692097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Bahnschrift Light" panose="020B0502040204020203" pitchFamily="34" charset="0"/>
            </a:endParaRPr>
          </a:p>
        </p:txBody>
      </p:sp>
      <p:sp>
        <p:nvSpPr>
          <p:cNvPr id="26" name="Flecha derecha 26">
            <a:extLst>
              <a:ext uri="{FF2B5EF4-FFF2-40B4-BE49-F238E27FC236}">
                <a16:creationId xmlns:a16="http://schemas.microsoft.com/office/drawing/2014/main" id="{087E1112-8A83-43C6-98AF-DB70B81F1331}"/>
              </a:ext>
            </a:extLst>
          </p:cNvPr>
          <p:cNvSpPr/>
          <p:nvPr/>
        </p:nvSpPr>
        <p:spPr>
          <a:xfrm>
            <a:off x="3462209" y="5266457"/>
            <a:ext cx="905960" cy="692097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Bahnschrift Light" panose="020B0502040204020203" pitchFamily="34" charset="0"/>
            </a:endParaRPr>
          </a:p>
        </p:txBody>
      </p:sp>
      <p:sp>
        <p:nvSpPr>
          <p:cNvPr id="27" name="Flecha derecha 27">
            <a:extLst>
              <a:ext uri="{FF2B5EF4-FFF2-40B4-BE49-F238E27FC236}">
                <a16:creationId xmlns:a16="http://schemas.microsoft.com/office/drawing/2014/main" id="{EE557854-B79D-4100-8FF7-62C16B7AADF4}"/>
              </a:ext>
            </a:extLst>
          </p:cNvPr>
          <p:cNvSpPr/>
          <p:nvPr/>
        </p:nvSpPr>
        <p:spPr>
          <a:xfrm>
            <a:off x="7275500" y="1969446"/>
            <a:ext cx="905960" cy="692097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Bahnschrift Light" panose="020B0502040204020203" pitchFamily="34" charset="0"/>
            </a:endParaRPr>
          </a:p>
        </p:txBody>
      </p:sp>
      <p:sp>
        <p:nvSpPr>
          <p:cNvPr id="28" name="Flecha derecha 28">
            <a:extLst>
              <a:ext uri="{FF2B5EF4-FFF2-40B4-BE49-F238E27FC236}">
                <a16:creationId xmlns:a16="http://schemas.microsoft.com/office/drawing/2014/main" id="{E775AAE6-7E53-41A5-84CA-5D46CC131C22}"/>
              </a:ext>
            </a:extLst>
          </p:cNvPr>
          <p:cNvSpPr/>
          <p:nvPr/>
        </p:nvSpPr>
        <p:spPr>
          <a:xfrm>
            <a:off x="7275414" y="3297345"/>
            <a:ext cx="905960" cy="692097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Bahnschrift Light" panose="020B0502040204020203" pitchFamily="34" charset="0"/>
            </a:endParaRPr>
          </a:p>
        </p:txBody>
      </p:sp>
      <p:sp>
        <p:nvSpPr>
          <p:cNvPr id="29" name="Flecha derecha 29">
            <a:extLst>
              <a:ext uri="{FF2B5EF4-FFF2-40B4-BE49-F238E27FC236}">
                <a16:creationId xmlns:a16="http://schemas.microsoft.com/office/drawing/2014/main" id="{89F425F7-31A7-414B-BF65-3185965240CF}"/>
              </a:ext>
            </a:extLst>
          </p:cNvPr>
          <p:cNvSpPr/>
          <p:nvPr/>
        </p:nvSpPr>
        <p:spPr>
          <a:xfrm>
            <a:off x="7275414" y="5239088"/>
            <a:ext cx="905960" cy="692097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508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FEC4CD-3CEE-462A-978B-0F9ECFE967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06E7FF-DC80-49C7-AFE6-6E48DBB78C6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16/02/2022</a:t>
            </a:r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C250C1-1395-46A4-BFDA-061072E01CA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BDC664-4FDE-4515-AB94-457F9DD69C3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14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B109F04-0961-493F-88FB-AE43E6941FF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012DBDC9-7FF3-48B6-8582-B2CDC5BA5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/>
              <a:t>An Example: The Emergency Process in a Hospital</a:t>
            </a:r>
            <a:endParaRPr lang="es-ES" dirty="0"/>
          </a:p>
        </p:txBody>
      </p:sp>
      <p:pic>
        <p:nvPicPr>
          <p:cNvPr id="75" name="Imagen 74">
            <a:extLst>
              <a:ext uri="{FF2B5EF4-FFF2-40B4-BE49-F238E27FC236}">
                <a16:creationId xmlns:a16="http://schemas.microsoft.com/office/drawing/2014/main" id="{F605FB66-2C9C-46C4-B00A-C8C34ED5D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277" y="1594453"/>
            <a:ext cx="9535258" cy="458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76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7C00A6-9D87-4AD1-B3A9-92F5F1FBAB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CEF47B-CE06-40CF-ACE9-96F6785B423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16/02/2022</a:t>
            </a:r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16E83C-5812-428B-AC2D-D6DF0E829D0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E6974B-AF39-4B76-B6AE-23E48523D69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15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4255A2AA-290D-447C-9B60-13E2A56F9B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3FB58A10-935D-4EF8-AE09-2F0ECB2C0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/>
              <a:t>An Example: The Emergency Process in a Hospital</a:t>
            </a:r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410D35C-62F3-4DFB-8A57-A3B1E0AB6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616" y="1584932"/>
            <a:ext cx="8938846" cy="441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41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2EAC3ED-C1F9-4030-8447-B6A1B51DE2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016"/>
          <a:stretch/>
        </p:blipFill>
        <p:spPr>
          <a:xfrm>
            <a:off x="0" y="-11051"/>
            <a:ext cx="12192000" cy="6920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5D07A9-2A89-48BA-A108-8F689DDFA2F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s-ES" dirty="0" err="1"/>
              <a:t>Process</a:t>
            </a:r>
            <a:r>
              <a:rPr lang="es-ES" dirty="0"/>
              <a:t> </a:t>
            </a:r>
            <a:r>
              <a:rPr lang="es-ES" dirty="0" err="1"/>
              <a:t>Mining</a:t>
            </a:r>
            <a:r>
              <a:rPr lang="es-ES" dirty="0"/>
              <a:t> in </a:t>
            </a:r>
            <a:r>
              <a:rPr lang="es-ES" dirty="0" err="1"/>
              <a:t>Surgery</a:t>
            </a:r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24DE35-7AF2-447C-BC0A-B4CFE3F3AFB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68D69CF-73BC-4E26-B56A-FEC2ABB77ED4}" type="datetime1">
              <a:rPr lang="en-GB" smtClean="0"/>
              <a:pPr/>
              <a:t>15/02/2022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AF3F91-4923-4E51-9062-7DE05F1971A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|     Title of the presentation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3B7267-63EF-493E-A49F-D040647DC08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74CE0EA-F3B5-4684-BA10-C594598FDB9C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C7B5AC6-DDAE-4DCF-B7B1-0C1B447A947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0EF68473-8CC7-41C2-8037-697CBD572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3323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C1701AAC-FF1C-40BA-952F-CDEE02996B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9070504"/>
              </p:ext>
            </p:extLst>
          </p:nvPr>
        </p:nvGraphicFramePr>
        <p:xfrm>
          <a:off x="627438" y="2366243"/>
          <a:ext cx="6118294" cy="3213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Image" r:id="rId3" imgW="17028360" imgH="8964720" progId="Photoshop.Image.14">
                  <p:embed/>
                </p:oleObj>
              </mc:Choice>
              <mc:Fallback>
                <p:oleObj name="Image" r:id="rId3" imgW="17028360" imgH="8964720" progId="Photoshop.Image.14">
                  <p:embed/>
                  <p:pic>
                    <p:nvPicPr>
                      <p:cNvPr id="15" name="Objeto 14">
                        <a:extLst>
                          <a:ext uri="{FF2B5EF4-FFF2-40B4-BE49-F238E27FC236}">
                            <a16:creationId xmlns:a16="http://schemas.microsoft.com/office/drawing/2014/main" id="{C1701AAC-FF1C-40BA-952F-CDEE02996BB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7438" y="2366243"/>
                        <a:ext cx="6118294" cy="32134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35FC067-2F53-4E3B-8D3B-1F46EB0BF4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42A0FC-A537-400E-8413-40DA290A869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16/02/2022</a:t>
            </a:r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DE7465-B980-4E92-A6B6-F88718E1340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06054F-AB78-4A93-8AAD-CB03694E83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17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0E1C568F-F55E-487D-BB3D-2B8C2715F20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3DD5C0AB-1F70-4E6C-B447-16B72E495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Real Time </a:t>
            </a:r>
            <a:r>
              <a:rPr lang="es-ES" dirty="0" err="1"/>
              <a:t>Location</a:t>
            </a:r>
            <a:r>
              <a:rPr lang="es-ES" dirty="0"/>
              <a:t> </a:t>
            </a:r>
            <a:r>
              <a:rPr lang="es-ES" dirty="0" err="1"/>
              <a:t>Systems</a:t>
            </a:r>
            <a:r>
              <a:rPr lang="es-ES" dirty="0"/>
              <a:t> in </a:t>
            </a:r>
            <a:r>
              <a:rPr lang="es-ES" dirty="0" err="1"/>
              <a:t>Surgery</a:t>
            </a:r>
            <a:endParaRPr lang="es-ES" dirty="0"/>
          </a:p>
        </p:txBody>
      </p:sp>
      <p:pic>
        <p:nvPicPr>
          <p:cNvPr id="12" name="Picture 2" descr="http://i1.wp.com/mysphera.com/wp-content/uploads/2016/10/flujo_pacientes.png?fit=586%2C548">
            <a:extLst>
              <a:ext uri="{FF2B5EF4-FFF2-40B4-BE49-F238E27FC236}">
                <a16:creationId xmlns:a16="http://schemas.microsoft.com/office/drawing/2014/main" id="{D9D3CABF-C491-41A6-8EC4-927E97F975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43" y="1652301"/>
            <a:ext cx="4963195" cy="464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650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FCC481-A116-47CA-BB5A-B1BAAE3568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AA2124-8F66-4419-A05E-D2919737E3C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16/02/2022</a:t>
            </a:r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C033DF-08C7-4F6A-892C-6EF05CAAD45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943C4E-152B-4E0E-B264-FBE36719CC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18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963BF9C5-C191-4D3C-88C0-51BAEE6EC7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Fernandez-Llatas, C.,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Lizondo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A.,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Monton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E.,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Benedi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J. M., &amp; Traver, V. (2015).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Process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mining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methodology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health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process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tracking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using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real-time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indoor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location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systems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Sensors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15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(12), 29821-29840.</a:t>
            </a:r>
            <a:endParaRPr lang="es-ES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97BFE4F3-3000-4545-8045-525538AC4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EC674B16-8D5C-4051-B6FB-4CDE1ACFC6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85" y="1800225"/>
            <a:ext cx="7723629" cy="4237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4302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73016CB-CA70-4C5B-B9B8-418991149F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6E138AE-2D0A-431B-B0AA-9C711C9D315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16/02/2022</a:t>
            </a:r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5FFBD5-BABC-40F0-A5A6-0716E768B63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F39BE7-346C-42D2-ACAD-A37347B235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19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209CF69-CB74-4A2C-98BB-CF6C2FD94B3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B27734B3-2E60-4074-B2EF-97B4F77FA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201A262A-BCA0-4C62-9007-B46DE9F88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562" y="1857506"/>
            <a:ext cx="5504086" cy="3964640"/>
          </a:xfrm>
          <a:prstGeom prst="round2DiagRect">
            <a:avLst>
              <a:gd name="adj1" fmla="val 16667"/>
              <a:gd name="adj2" fmla="val 2044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3110CF3-6456-47AF-B960-12F994735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631" y="1938804"/>
            <a:ext cx="5433733" cy="3782978"/>
          </a:xfrm>
          <a:prstGeom prst="round2DiagRect">
            <a:avLst>
              <a:gd name="adj1" fmla="val 16667"/>
              <a:gd name="adj2" fmla="val 1194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798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r>
              <a:rPr lang="en-GB" dirty="0"/>
              <a:t>16/02/2022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74CE0EA-F3B5-4684-BA10-C594598FDB9C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GB" dirty="0"/>
              <a:t>Processes in Healthcare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r>
              <a:rPr lang="en-GB" dirty="0"/>
              <a:t>Process Mining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r>
              <a:rPr lang="en-GB" dirty="0"/>
              <a:t>Interactive Process Mining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456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682D20C1-8EBF-40FC-88FB-F894C2222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C9AB4D-4C9D-47F1-A5FB-5208998FA7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237FC9-8DEB-4F0E-A469-654D5F93E2A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16/02/2022</a:t>
            </a:r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0E235C-3128-4048-8140-04926F569FB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A32C0B-28BA-4280-81F5-46838E654A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20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49CFBC6-693F-4976-AB4B-E6C99F725C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Fernandez-Llatas, C. (2021). 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Interactive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Process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Mining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Healthcare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Springer.</a:t>
            </a:r>
            <a:endParaRPr lang="es-ES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1258884E-545C-463A-82B0-78917FAA8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D4BB0B8-3AD5-4CAD-9C8A-471AB8505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34" y="1729629"/>
            <a:ext cx="5470547" cy="43093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29D41D8-680C-4746-A7F5-FF837E270F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295" y="1659995"/>
            <a:ext cx="4837654" cy="43405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Flecha derecha 6">
            <a:extLst>
              <a:ext uri="{FF2B5EF4-FFF2-40B4-BE49-F238E27FC236}">
                <a16:creationId xmlns:a16="http://schemas.microsoft.com/office/drawing/2014/main" id="{E1340077-9221-4E87-BF0F-8DF04FAB7CE1}"/>
              </a:ext>
            </a:extLst>
          </p:cNvPr>
          <p:cNvSpPr/>
          <p:nvPr/>
        </p:nvSpPr>
        <p:spPr>
          <a:xfrm>
            <a:off x="5965581" y="3183735"/>
            <a:ext cx="937282" cy="1191979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9696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486C3F79-0631-4E79-86F1-38C1F315CC1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/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DDF77F-7568-4193-BC09-58FDC311AE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s-ES" dirty="0" err="1"/>
              <a:t>Drugs</a:t>
            </a:r>
            <a:r>
              <a:rPr lang="es-ES" dirty="0"/>
              <a:t> Flow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40F5CF-6346-4338-A7BF-307ECA6E442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68D69CF-73BC-4E26-B56A-FEC2ABB77ED4}" type="datetime1">
              <a:rPr lang="en-GB" smtClean="0"/>
              <a:pPr/>
              <a:t>15/02/2022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22418C-402D-49D5-9818-2C7B120013F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|     Title of the presentation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CF2290-A01A-49EE-B1A7-D2871489CBC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74CE0EA-F3B5-4684-BA10-C594598FDB9C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1ABBD00-2551-4BD5-B57B-8545C4453D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F76E0899-3C64-477E-A55C-D0478C584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882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BA3CC8-50A9-41C7-A169-7138B028AA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55733E-7C52-4FD0-8250-457F71CEBF5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16/02/2022</a:t>
            </a:r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79D17F-0E7D-41E9-A963-29D5D657DA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DACCC2-2077-4986-B686-7DF6CDEE13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22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F53BC243-9920-4A81-8D22-7E223E6CB5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3152E4AD-1D04-4D19-A46F-59C5D2632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General Flow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CA66EA7-DE03-48E1-9FCA-5C0465BC3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931" y="1899598"/>
            <a:ext cx="7597005" cy="4038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http://www.mosaicproject.eu/images/2.png">
            <a:extLst>
              <a:ext uri="{FF2B5EF4-FFF2-40B4-BE49-F238E27FC236}">
                <a16:creationId xmlns:a16="http://schemas.microsoft.com/office/drawing/2014/main" id="{0C50612F-9855-487A-A4ED-6667B7152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470" y="2450547"/>
            <a:ext cx="1935393" cy="40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0834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81D2631-2585-41BB-A434-3340F5D769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3B9EC7-A379-44EB-81E0-E8ED34C6D26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16/02/2022</a:t>
            </a:r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02006D-A5DA-419B-9D9F-CE46F3932B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196448-0657-4FF2-AEC7-3E817AA5F56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23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46E1AD2F-D043-47ED-95B6-911A85324D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4CD6622A-2F5F-4A24-97AA-BE3BB5EFE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Trace </a:t>
            </a:r>
            <a:r>
              <a:rPr lang="es-ES" dirty="0" err="1"/>
              <a:t>Clustering</a:t>
            </a:r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CE2E4F6-DAAF-4726-B479-9A45862243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894" y="2003169"/>
            <a:ext cx="2976750" cy="7552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D39D1A8-9128-4488-974A-6764F8EF09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1" y="2059069"/>
            <a:ext cx="3289998" cy="1567171"/>
          </a:xfrm>
          <a:prstGeom prst="round2DiagRect">
            <a:avLst>
              <a:gd name="adj1" fmla="val 16667"/>
              <a:gd name="adj2" fmla="val 1325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D97F5C9-AF16-4C88-A0A7-45E87A1600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951" y="3706316"/>
            <a:ext cx="2749246" cy="22700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AC712AB-398A-4B50-8E08-AE4D0B2F18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4211839"/>
            <a:ext cx="3691126" cy="1899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C837C91-8EA0-4AC0-A213-041711833E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539" y="1957536"/>
            <a:ext cx="2648044" cy="1471464"/>
          </a:xfrm>
          <a:prstGeom prst="round2DiagRect">
            <a:avLst>
              <a:gd name="adj1" fmla="val 16667"/>
              <a:gd name="adj2" fmla="val 3967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934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uman-computer interaction – MOZAIKA">
            <a:extLst>
              <a:ext uri="{FF2B5EF4-FFF2-40B4-BE49-F238E27FC236}">
                <a16:creationId xmlns:a16="http://schemas.microsoft.com/office/drawing/2014/main" id="{87483B31-FE05-493A-83FD-C1D9992B240A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AAD90E-4DDF-43B8-95A2-8719E3AA31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Interactive Process Mining</a:t>
            </a:r>
          </a:p>
          <a:p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542F11-7C0E-4258-AA55-12FEB45FD0A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68D69CF-73BC-4E26-B56A-FEC2ABB77ED4}" type="datetime1">
              <a:rPr lang="en-GB" smtClean="0"/>
              <a:pPr/>
              <a:t>15/02/2022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791CE4-C0C6-49EA-B944-09F39F6C0F5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|     Title of the presentation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106AC1-1E9C-4A53-A982-FB2C823FE27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74CE0EA-F3B5-4684-BA10-C594598FDB9C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99F1E915-0CE6-4ECC-828D-C61F0D358C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D871946F-879D-406C-9AAF-48A91DC5B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532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E7CB3243-7A2E-4E43-A5CB-E1763505FA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923925" lvl="1" indent="-457200"/>
            <a:r>
              <a:rPr lang="en-GB" sz="2000" dirty="0" smtClean="0"/>
              <a:t>Mimic </a:t>
            </a:r>
            <a:r>
              <a:rPr lang="en-GB" sz="2000" dirty="0"/>
              <a:t>Human brain</a:t>
            </a:r>
          </a:p>
          <a:p>
            <a:pPr marL="923925" lvl="1" indent="-457200"/>
            <a:r>
              <a:rPr lang="en-GB" sz="2000" dirty="0"/>
              <a:t>Continuous acquisition of Data</a:t>
            </a:r>
          </a:p>
          <a:p>
            <a:pPr marL="923925" lvl="1" indent="-457200"/>
            <a:r>
              <a:rPr lang="en-GB" sz="2000" dirty="0"/>
              <a:t>Use Machine learning techniques</a:t>
            </a:r>
          </a:p>
          <a:p>
            <a:pPr marL="923925" lvl="1" indent="-457200"/>
            <a:r>
              <a:rPr lang="en-GB" sz="2000" dirty="0"/>
              <a:t>Automate the Learning at the maximum</a:t>
            </a:r>
          </a:p>
          <a:p>
            <a:pPr marL="923925" lvl="1" indent="-457200"/>
            <a:r>
              <a:rPr lang="en-GB" sz="2000" dirty="0">
                <a:solidFill>
                  <a:schemeClr val="bg1"/>
                </a:solidFill>
              </a:rPr>
              <a:t>Avoid  the intervention of human (as much as possible</a:t>
            </a:r>
            <a:r>
              <a:rPr lang="en-GB" sz="2000" dirty="0" smtClean="0">
                <a:solidFill>
                  <a:schemeClr val="bg1"/>
                </a:solidFill>
              </a:rPr>
              <a:t>)</a:t>
            </a:r>
            <a:endParaRPr lang="es-ES" sz="2000" dirty="0"/>
          </a:p>
        </p:txBody>
      </p:sp>
      <p:pic>
        <p:nvPicPr>
          <p:cNvPr id="11" name="Marcador de posición de imagen 10" descr="Imagen que contiene estrella, luz, animal&#10;&#10;Descripción generada automáticamente">
            <a:extLst>
              <a:ext uri="{FF2B5EF4-FFF2-40B4-BE49-F238E27FC236}">
                <a16:creationId xmlns:a16="http://schemas.microsoft.com/office/drawing/2014/main" id="{F0660BC4-70C3-44D8-AE2E-BFD95E89ADD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2A3E7D-0533-47B7-ADFA-FF6D95B921B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 dirty="0"/>
              <a:t>16/02/2022</a:t>
            </a:r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E6544B-CEDA-46D4-8E63-C7F8341CF5F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52A977-1A6F-4D07-BED3-3A155FB8FE7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25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D7FDA8F2-CF95-4404-9C0C-748546DF577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D9F9AF17-6683-4476-BB51-A874AB862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Cognitive Computing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F1C77CB7-1902-495F-8CD9-DC58BBC8CA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430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E3CFC70-592D-471B-A92C-74463ACBD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dirty="0"/>
              <a:t>16/02/2022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029D432-35A2-414A-B7E5-7FEB888FD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BE99F42-6430-49D4-965E-9C12BBBB6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CE0EA-F3B5-4684-BA10-C594598FDB9C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73B56DA-81BC-460E-907A-2E94E1F2ECA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B3E2480D-680F-4538-992C-DBDDEBC36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Cognitive Computing </a:t>
            </a:r>
            <a:r>
              <a:rPr lang="es-ES" dirty="0" err="1"/>
              <a:t>Approach</a:t>
            </a:r>
            <a:endParaRPr lang="es-ES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6D79986A-BAA4-4DBF-8738-3098C65B77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310E20FD-A60F-4689-B69D-7666F50710CB}"/>
              </a:ext>
            </a:extLst>
          </p:cNvPr>
          <p:cNvSpPr/>
          <p:nvPr/>
        </p:nvSpPr>
        <p:spPr>
          <a:xfrm>
            <a:off x="313765" y="1712636"/>
            <a:ext cx="11367247" cy="463475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36B9223-659D-4F99-85A4-F1584BD95220}"/>
              </a:ext>
            </a:extLst>
          </p:cNvPr>
          <p:cNvSpPr/>
          <p:nvPr/>
        </p:nvSpPr>
        <p:spPr>
          <a:xfrm>
            <a:off x="647115" y="2038455"/>
            <a:ext cx="1820040" cy="3798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INPUT RAW DATA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39E4B21-B583-4033-B6B7-1F5308074B4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1835" y="3267090"/>
            <a:ext cx="990600" cy="2047875"/>
          </a:xfrm>
          <a:prstGeom prst="rect">
            <a:avLst/>
          </a:prstGeom>
        </p:spPr>
      </p:pic>
      <p:sp>
        <p:nvSpPr>
          <p:cNvPr id="11" name="Llamada ovalada 8">
            <a:extLst>
              <a:ext uri="{FF2B5EF4-FFF2-40B4-BE49-F238E27FC236}">
                <a16:creationId xmlns:a16="http://schemas.microsoft.com/office/drawing/2014/main" id="{3889911B-D393-43A0-BF0F-A24009E0A496}"/>
              </a:ext>
            </a:extLst>
          </p:cNvPr>
          <p:cNvSpPr/>
          <p:nvPr/>
        </p:nvSpPr>
        <p:spPr>
          <a:xfrm>
            <a:off x="1738156" y="2600362"/>
            <a:ext cx="914400" cy="612648"/>
          </a:xfrm>
          <a:prstGeom prst="wedgeEllipseCallou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C00000"/>
                </a:solidFill>
                <a:latin typeface="Bahnschrift Light" panose="020B0502040204020203" pitchFamily="34" charset="0"/>
              </a:rPr>
              <a:t>Apple or not?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BA7E1290-4FD7-40E7-9764-6613C622409F}"/>
              </a:ext>
            </a:extLst>
          </p:cNvPr>
          <p:cNvCxnSpPr/>
          <p:nvPr/>
        </p:nvCxnSpPr>
        <p:spPr>
          <a:xfrm>
            <a:off x="2402389" y="3579962"/>
            <a:ext cx="810883" cy="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0F3196D-6EF6-47BC-AD89-15DD3AED71D9}"/>
              </a:ext>
            </a:extLst>
          </p:cNvPr>
          <p:cNvSpPr/>
          <p:nvPr/>
        </p:nvSpPr>
        <p:spPr>
          <a:xfrm>
            <a:off x="3690317" y="5411982"/>
            <a:ext cx="1659014" cy="3798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Model Training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F45AB646-DDDA-4A95-BAA3-03D215F72A58}"/>
              </a:ext>
            </a:extLst>
          </p:cNvPr>
          <p:cNvSpPr/>
          <p:nvPr/>
        </p:nvSpPr>
        <p:spPr>
          <a:xfrm>
            <a:off x="3690317" y="4729559"/>
            <a:ext cx="1659014" cy="379828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Agent</a:t>
            </a:r>
          </a:p>
        </p:txBody>
      </p:sp>
      <p:pic>
        <p:nvPicPr>
          <p:cNvPr id="15" name="Picture 4" descr="Resultado de imagen de GEAR">
            <a:extLst>
              <a:ext uri="{FF2B5EF4-FFF2-40B4-BE49-F238E27FC236}">
                <a16:creationId xmlns:a16="http://schemas.microsoft.com/office/drawing/2014/main" id="{D95EDDAB-647A-4E45-8F7C-32EA00DCC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301" y="2906686"/>
            <a:ext cx="1397180" cy="118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CC7C6632-B322-4604-87F3-AAE66FAE4747}"/>
              </a:ext>
            </a:extLst>
          </p:cNvPr>
          <p:cNvSpPr/>
          <p:nvPr/>
        </p:nvSpPr>
        <p:spPr>
          <a:xfrm>
            <a:off x="3690317" y="2038455"/>
            <a:ext cx="1659014" cy="379828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Environment</a:t>
            </a:r>
          </a:p>
        </p:txBody>
      </p:sp>
      <p:cxnSp>
        <p:nvCxnSpPr>
          <p:cNvPr id="17" name="Conector angular 19">
            <a:extLst>
              <a:ext uri="{FF2B5EF4-FFF2-40B4-BE49-F238E27FC236}">
                <a16:creationId xmlns:a16="http://schemas.microsoft.com/office/drawing/2014/main" id="{137360AD-80C1-4E2A-A122-1E485DEBED91}"/>
              </a:ext>
            </a:extLst>
          </p:cNvPr>
          <p:cNvCxnSpPr>
            <a:stCxn id="16" idx="1"/>
            <a:endCxn id="14" idx="1"/>
          </p:cNvCxnSpPr>
          <p:nvPr/>
        </p:nvCxnSpPr>
        <p:spPr>
          <a:xfrm rot="10800000" flipV="1">
            <a:off x="3690317" y="2228369"/>
            <a:ext cx="12700" cy="2691104"/>
          </a:xfrm>
          <a:prstGeom prst="bentConnector3">
            <a:avLst>
              <a:gd name="adj1" fmla="val 3973591"/>
            </a:avLst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Conector angular 25">
            <a:extLst>
              <a:ext uri="{FF2B5EF4-FFF2-40B4-BE49-F238E27FC236}">
                <a16:creationId xmlns:a16="http://schemas.microsoft.com/office/drawing/2014/main" id="{D39C3C1B-D5BD-4F0B-B91E-B85C9319C22B}"/>
              </a:ext>
            </a:extLst>
          </p:cNvPr>
          <p:cNvCxnSpPr>
            <a:stCxn id="14" idx="3"/>
            <a:endCxn id="16" idx="3"/>
          </p:cNvCxnSpPr>
          <p:nvPr/>
        </p:nvCxnSpPr>
        <p:spPr>
          <a:xfrm flipV="1">
            <a:off x="5349331" y="2228369"/>
            <a:ext cx="12700" cy="2691104"/>
          </a:xfrm>
          <a:prstGeom prst="bentConnector3">
            <a:avLst>
              <a:gd name="adj1" fmla="val 4313205"/>
            </a:avLst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24701C4-AFBA-4540-BA04-B8E1B1940995}"/>
              </a:ext>
            </a:extLst>
          </p:cNvPr>
          <p:cNvSpPr txBox="1"/>
          <p:nvPr/>
        </p:nvSpPr>
        <p:spPr>
          <a:xfrm>
            <a:off x="3331884" y="2507434"/>
            <a:ext cx="7168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tx2"/>
                </a:solidFill>
                <a:latin typeface="Bahnschrift Light" panose="020B0502040204020203" pitchFamily="34" charset="0"/>
              </a:rPr>
              <a:t>Reward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B51CFE90-F835-488D-B732-1F207B5A7B09}"/>
              </a:ext>
            </a:extLst>
          </p:cNvPr>
          <p:cNvSpPr txBox="1"/>
          <p:nvPr/>
        </p:nvSpPr>
        <p:spPr>
          <a:xfrm>
            <a:off x="3338234" y="4357603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tx2"/>
                </a:solidFill>
                <a:latin typeface="Bahnschrift Light" panose="020B0502040204020203" pitchFamily="34" charset="0"/>
              </a:rPr>
              <a:t>State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5D977A0-05F8-4593-929C-D78042F1297B}"/>
              </a:ext>
            </a:extLst>
          </p:cNvPr>
          <p:cNvSpPr txBox="1"/>
          <p:nvPr/>
        </p:nvSpPr>
        <p:spPr>
          <a:xfrm>
            <a:off x="4918130" y="4214213"/>
            <a:ext cx="1069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2"/>
                </a:solidFill>
                <a:latin typeface="Bahnschrift Light" panose="020B0502040204020203" pitchFamily="34" charset="0"/>
              </a:rPr>
              <a:t>Selection of Algorithm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798A2AB-631A-473D-A52F-EE9B8675F386}"/>
              </a:ext>
            </a:extLst>
          </p:cNvPr>
          <p:cNvSpPr txBox="1"/>
          <p:nvPr/>
        </p:nvSpPr>
        <p:spPr>
          <a:xfrm>
            <a:off x="4926178" y="2487633"/>
            <a:ext cx="955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tx2"/>
                </a:solidFill>
                <a:latin typeface="Bahnschrift Light" panose="020B0502040204020203" pitchFamily="34" charset="0"/>
              </a:rPr>
              <a:t>Best Action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13CFFE68-1D15-4671-882D-DCA9CB9A5FBE}"/>
              </a:ext>
            </a:extLst>
          </p:cNvPr>
          <p:cNvSpPr/>
          <p:nvPr/>
        </p:nvSpPr>
        <p:spPr>
          <a:xfrm>
            <a:off x="7243447" y="2038455"/>
            <a:ext cx="1820040" cy="3798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OUTPUT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B86480EE-FFA3-435E-B455-7FA80F8D0931}"/>
              </a:ext>
            </a:extLst>
          </p:cNvPr>
          <p:cNvSpPr/>
          <p:nvPr/>
        </p:nvSpPr>
        <p:spPr>
          <a:xfrm>
            <a:off x="7243446" y="4030013"/>
            <a:ext cx="1820040" cy="3798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Model Trained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CA99388D-BE10-458E-A7AC-9A7FDC38B044}"/>
              </a:ext>
            </a:extLst>
          </p:cNvPr>
          <p:cNvSpPr/>
          <p:nvPr/>
        </p:nvSpPr>
        <p:spPr>
          <a:xfrm>
            <a:off x="7243447" y="5416552"/>
            <a:ext cx="1820040" cy="3798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INPUT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FBEB440-6263-4782-83C1-176EBDB1D23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26613" y="2968750"/>
            <a:ext cx="1343025" cy="1971675"/>
          </a:xfrm>
          <a:prstGeom prst="rect">
            <a:avLst/>
          </a:prstGeom>
        </p:spPr>
      </p:pic>
      <p:sp>
        <p:nvSpPr>
          <p:cNvPr id="27" name="Llamada ovalada 39">
            <a:extLst>
              <a:ext uri="{FF2B5EF4-FFF2-40B4-BE49-F238E27FC236}">
                <a16:creationId xmlns:a16="http://schemas.microsoft.com/office/drawing/2014/main" id="{AB852852-D773-40C0-96A8-B2C3DB6CF9D9}"/>
              </a:ext>
            </a:extLst>
          </p:cNvPr>
          <p:cNvSpPr/>
          <p:nvPr/>
        </p:nvSpPr>
        <p:spPr>
          <a:xfrm>
            <a:off x="10455238" y="2319808"/>
            <a:ext cx="914400" cy="612648"/>
          </a:xfrm>
          <a:prstGeom prst="wedgeEllipseCallou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C00000"/>
                </a:solidFill>
                <a:latin typeface="Bahnschrift Light" panose="020B0502040204020203" pitchFamily="34" charset="0"/>
              </a:rPr>
              <a:t>It is an apple!</a:t>
            </a:r>
          </a:p>
        </p:txBody>
      </p: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41D52C1E-8695-4ACA-ABBB-047EE65FE3E3}"/>
              </a:ext>
            </a:extLst>
          </p:cNvPr>
          <p:cNvCxnSpPr>
            <a:endCxn id="24" idx="2"/>
          </p:cNvCxnSpPr>
          <p:nvPr/>
        </p:nvCxnSpPr>
        <p:spPr>
          <a:xfrm flipH="1" flipV="1">
            <a:off x="8153466" y="4409841"/>
            <a:ext cx="1" cy="283765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9" name="Picture 6" descr="Resultado de imagen de computer binary icon png">
            <a:extLst>
              <a:ext uri="{FF2B5EF4-FFF2-40B4-BE49-F238E27FC236}">
                <a16:creationId xmlns:a16="http://schemas.microsoft.com/office/drawing/2014/main" id="{F827CDAE-C52F-4884-BD90-76919642C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203" y="2645933"/>
            <a:ext cx="1155640" cy="115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55571470-B041-4DAF-9D43-FC3B863F82B9}"/>
              </a:ext>
            </a:extLst>
          </p:cNvPr>
          <p:cNvCxnSpPr/>
          <p:nvPr/>
        </p:nvCxnSpPr>
        <p:spPr>
          <a:xfrm flipV="1">
            <a:off x="5899141" y="3802832"/>
            <a:ext cx="4152993" cy="1003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1" name="Imagen 30">
            <a:extLst>
              <a:ext uri="{FF2B5EF4-FFF2-40B4-BE49-F238E27FC236}">
                <a16:creationId xmlns:a16="http://schemas.microsoft.com/office/drawing/2014/main" id="{FA195702-9E2D-45E8-8D67-B9EACBEB8BC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0725" y="4739590"/>
            <a:ext cx="797239" cy="66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797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1B743CD1-6763-4FE4-AC7B-20A77D5D67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923925" lvl="1" indent="-457200"/>
            <a:r>
              <a:rPr lang="en-GB" sz="2600" dirty="0" smtClean="0"/>
              <a:t>Black </a:t>
            </a:r>
            <a:r>
              <a:rPr lang="en-GB" sz="2600" dirty="0"/>
              <a:t>Boxes</a:t>
            </a:r>
          </a:p>
          <a:p>
            <a:pPr marL="923925" lvl="1" indent="-457200"/>
            <a:r>
              <a:rPr lang="en-GB" sz="2600" dirty="0"/>
              <a:t>Machine Learning has an inherent error</a:t>
            </a:r>
          </a:p>
          <a:p>
            <a:pPr marL="1217612" lvl="2" indent="-457200"/>
            <a:r>
              <a:rPr lang="en-GB" sz="2600" dirty="0"/>
              <a:t>The error is in cases with </a:t>
            </a:r>
            <a:r>
              <a:rPr lang="en-GB" sz="2600" b="1" dirty="0"/>
              <a:t>low number of samples </a:t>
            </a:r>
            <a:r>
              <a:rPr lang="en-GB" sz="2600" dirty="0"/>
              <a:t>(not standard)</a:t>
            </a:r>
          </a:p>
          <a:p>
            <a:pPr marL="1217612" lvl="2" indent="-457200"/>
            <a:r>
              <a:rPr lang="en-GB" sz="2600" dirty="0"/>
              <a:t>The standard case is not the most interesting because is covered by the standard treatment</a:t>
            </a:r>
          </a:p>
          <a:p>
            <a:pPr marL="923925" lvl="1" indent="-457200"/>
            <a:r>
              <a:rPr lang="en-GB" sz="2600" dirty="0"/>
              <a:t>Not Deterministic</a:t>
            </a:r>
          </a:p>
          <a:p>
            <a:pPr marL="1217612" lvl="2" indent="-457200"/>
            <a:r>
              <a:rPr lang="en-GB" sz="2600" dirty="0"/>
              <a:t>High variability</a:t>
            </a:r>
          </a:p>
          <a:p>
            <a:pPr marL="1217612" lvl="2" indent="-457200"/>
            <a:r>
              <a:rPr lang="en-GB" sz="2600" dirty="0"/>
              <a:t>Affected by humans (Attitudes, beliefs of care givers, adherence of patients)</a:t>
            </a:r>
          </a:p>
          <a:p>
            <a:pPr marL="1217612" lvl="2" indent="-457200"/>
            <a:r>
              <a:rPr lang="en-GB" sz="2600" dirty="0"/>
              <a:t>Data </a:t>
            </a:r>
            <a:r>
              <a:rPr lang="en-GB" sz="2600" dirty="0" smtClean="0"/>
              <a:t>Quality</a:t>
            </a:r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EF9ADB-F4DF-46B4-96A4-9BD31E525BFB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 dirty="0"/>
              <a:t>16/02/2022</a:t>
            </a:r>
          </a:p>
          <a:p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2C5DF7-B39F-4BB5-B9F5-98AE27A29F3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7A32E1-1881-439F-9F65-46AF15BE056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27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68D76778-70F1-4610-B08D-9A666EF9D8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7523941D-1A42-4FB8-88CE-C1168BDE7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Traditional</a:t>
            </a:r>
            <a:r>
              <a:rPr lang="es-ES" dirty="0"/>
              <a:t> Data </a:t>
            </a:r>
            <a:r>
              <a:rPr lang="es-ES" dirty="0" err="1"/>
              <a:t>Science</a:t>
            </a:r>
            <a:r>
              <a:rPr lang="es-ES" dirty="0"/>
              <a:t> </a:t>
            </a:r>
            <a:r>
              <a:rPr lang="es-ES" dirty="0" err="1"/>
              <a:t>Limitations</a:t>
            </a:r>
            <a:endParaRPr lang="es-E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824770DF-3B2C-48CC-9028-91DDF3C750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Big Data Analytics - Miriadax">
            <a:extLst>
              <a:ext uri="{FF2B5EF4-FFF2-40B4-BE49-F238E27FC236}">
                <a16:creationId xmlns:a16="http://schemas.microsoft.com/office/drawing/2014/main" id="{5ED46BA5-36F8-486C-9352-4A48614869D7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.timeinc.net/time/daily/2013/1305/360_cover_0930.jpg">
            <a:extLst>
              <a:ext uri="{FF2B5EF4-FFF2-40B4-BE49-F238E27FC236}">
                <a16:creationId xmlns:a16="http://schemas.microsoft.com/office/drawing/2014/main" id="{47A8C8FD-9140-4810-A2B7-C9864686D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657" y="1580226"/>
            <a:ext cx="3520033" cy="46957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70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1D70B90F-6BBF-4F91-BFAA-E3EF223F91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923925" lvl="1" indent="-457200"/>
            <a:endParaRPr lang="en-GB" sz="2000" dirty="0"/>
          </a:p>
          <a:p>
            <a:pPr marL="923925" lvl="1" indent="-457200"/>
            <a:r>
              <a:rPr lang="en-GB" sz="2000" dirty="0"/>
              <a:t>Use Human brain as a computation element</a:t>
            </a:r>
          </a:p>
          <a:p>
            <a:pPr marL="923925" lvl="1" indent="-457200"/>
            <a:r>
              <a:rPr lang="en-GB" sz="2000" dirty="0"/>
              <a:t>Human Computer Interaction</a:t>
            </a:r>
          </a:p>
          <a:p>
            <a:pPr marL="923925" lvl="1" indent="-457200"/>
            <a:r>
              <a:rPr lang="en-GB" sz="2000" dirty="0"/>
              <a:t>Control of the User</a:t>
            </a:r>
          </a:p>
          <a:p>
            <a:pPr marL="923925" lvl="1" indent="-457200"/>
            <a:r>
              <a:rPr lang="en-GB" sz="2000" dirty="0"/>
              <a:t>Human Understandable</a:t>
            </a:r>
          </a:p>
          <a:p>
            <a:endParaRPr lang="es-ES" sz="2000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C2429F-902C-4112-9E36-4321CF9F2FC4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 dirty="0"/>
              <a:t>16/02/2022</a:t>
            </a:r>
          </a:p>
          <a:p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CC7FAB-445E-40BD-BD37-B6B27AA0B49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A4F936-0864-419F-A56F-27EDEF4CBCD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28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D03089A6-C975-4957-820F-DC7464E5C30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22E63C9C-CD2F-42EA-838B-579CE5543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Interactive Computing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8BB82766-EFA8-4BA1-9FB8-27D6021860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" name="Picture 2" descr="Resultado de imagen de cognitive computing">
            <a:extLst>
              <a:ext uri="{FF2B5EF4-FFF2-40B4-BE49-F238E27FC236}">
                <a16:creationId xmlns:a16="http://schemas.microsoft.com/office/drawing/2014/main" id="{8E63CD83-64A3-485E-8E3F-3C6977486F67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800225"/>
            <a:ext cx="5472113" cy="423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58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502EA7CB-EE4F-4FC3-9F5B-048F20A6C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7F0EB1-9F2C-4A94-84D4-95EE683EAA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E43E57-98D2-4A22-ACB8-9ACE72F39FF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16/02/2022</a:t>
            </a:r>
          </a:p>
          <a:p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2E4B1-133D-4651-9A75-9A833CAB4B0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47F652-1331-4905-B487-5EC56C2DB5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29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AA6F0F3C-8B3D-4C2B-958C-61755335391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Fernandez-Llatas, C. (2021). 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Interactive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Process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Mining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Healthcare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Springer.</a:t>
            </a:r>
            <a:endParaRPr lang="es-ES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40F69C7D-5C84-4ECB-A13C-F164336E0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Interactive </a:t>
            </a:r>
            <a:r>
              <a:rPr lang="es-ES" dirty="0" err="1"/>
              <a:t>Approach</a:t>
            </a:r>
            <a:endParaRPr lang="es-ES" dirty="0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0B335958-3805-4A0E-822C-1DADB4E247E9}"/>
              </a:ext>
            </a:extLst>
          </p:cNvPr>
          <p:cNvSpPr/>
          <p:nvPr/>
        </p:nvSpPr>
        <p:spPr>
          <a:xfrm>
            <a:off x="286871" y="1568824"/>
            <a:ext cx="11779623" cy="447338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9BEE939-1CB7-4194-9255-EABCA154EB1A}"/>
              </a:ext>
            </a:extLst>
          </p:cNvPr>
          <p:cNvSpPr/>
          <p:nvPr/>
        </p:nvSpPr>
        <p:spPr>
          <a:xfrm>
            <a:off x="409958" y="2047073"/>
            <a:ext cx="1820040" cy="3798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INPUT RAW DATA</a:t>
            </a:r>
          </a:p>
        </p:txBody>
      </p:sp>
      <p:sp>
        <p:nvSpPr>
          <p:cNvPr id="11" name="Llamada ovalada 8">
            <a:extLst>
              <a:ext uri="{FF2B5EF4-FFF2-40B4-BE49-F238E27FC236}">
                <a16:creationId xmlns:a16="http://schemas.microsoft.com/office/drawing/2014/main" id="{B6906AAF-9E8C-4FDD-8140-FE868E52CF07}"/>
              </a:ext>
            </a:extLst>
          </p:cNvPr>
          <p:cNvSpPr/>
          <p:nvPr/>
        </p:nvSpPr>
        <p:spPr>
          <a:xfrm>
            <a:off x="1500999" y="2608980"/>
            <a:ext cx="914400" cy="612648"/>
          </a:xfrm>
          <a:prstGeom prst="wedgeEllipseCallou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C00000"/>
                </a:solidFill>
                <a:latin typeface="Bahnschrift Light" panose="020B0502040204020203" pitchFamily="34" charset="0"/>
              </a:rPr>
              <a:t>Apple or not?</a:t>
            </a:r>
          </a:p>
        </p:txBody>
      </p:sp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FA3666A3-4F49-4045-8C06-4E0DD258AB6E}"/>
              </a:ext>
            </a:extLst>
          </p:cNvPr>
          <p:cNvCxnSpPr/>
          <p:nvPr/>
        </p:nvCxnSpPr>
        <p:spPr>
          <a:xfrm>
            <a:off x="2165232" y="3588580"/>
            <a:ext cx="810883" cy="0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997FFC2-A45F-4BB5-80A5-E589D73C8A7B}"/>
              </a:ext>
            </a:extLst>
          </p:cNvPr>
          <p:cNvSpPr/>
          <p:nvPr/>
        </p:nvSpPr>
        <p:spPr>
          <a:xfrm>
            <a:off x="3453160" y="5420600"/>
            <a:ext cx="1659014" cy="3798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Model Training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F83F57F-EF0E-4221-838C-E35FD0BE841E}"/>
              </a:ext>
            </a:extLst>
          </p:cNvPr>
          <p:cNvSpPr/>
          <p:nvPr/>
        </p:nvSpPr>
        <p:spPr>
          <a:xfrm>
            <a:off x="3453160" y="4738177"/>
            <a:ext cx="1659014" cy="379828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2"/>
                </a:solidFill>
              </a:rPr>
              <a:t>Human knowledge Correction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7ECB0F30-EEBF-4926-BB9B-372F7CC83D33}"/>
              </a:ext>
            </a:extLst>
          </p:cNvPr>
          <p:cNvSpPr/>
          <p:nvPr/>
        </p:nvSpPr>
        <p:spPr>
          <a:xfrm>
            <a:off x="3453160" y="2047073"/>
            <a:ext cx="1659014" cy="379828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chemeClr val="tx2"/>
                </a:solidFill>
              </a:rPr>
              <a:t>Hypothesys</a:t>
            </a:r>
            <a:endParaRPr lang="en-GB" dirty="0">
              <a:solidFill>
                <a:schemeClr val="tx2"/>
              </a:solidFill>
            </a:endParaRPr>
          </a:p>
        </p:txBody>
      </p:sp>
      <p:cxnSp>
        <p:nvCxnSpPr>
          <p:cNvPr id="16" name="Conector angular 19">
            <a:extLst>
              <a:ext uri="{FF2B5EF4-FFF2-40B4-BE49-F238E27FC236}">
                <a16:creationId xmlns:a16="http://schemas.microsoft.com/office/drawing/2014/main" id="{5B9E1528-65CA-4DE5-95A5-4D0AFCCFEA9E}"/>
              </a:ext>
            </a:extLst>
          </p:cNvPr>
          <p:cNvCxnSpPr>
            <a:stCxn id="15" idx="1"/>
            <a:endCxn id="14" idx="1"/>
          </p:cNvCxnSpPr>
          <p:nvPr/>
        </p:nvCxnSpPr>
        <p:spPr>
          <a:xfrm rot="10800000" flipV="1">
            <a:off x="3453160" y="2236987"/>
            <a:ext cx="12700" cy="2691104"/>
          </a:xfrm>
          <a:prstGeom prst="bentConnector3">
            <a:avLst>
              <a:gd name="adj1" fmla="val 3973591"/>
            </a:avLst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ector angular 25">
            <a:extLst>
              <a:ext uri="{FF2B5EF4-FFF2-40B4-BE49-F238E27FC236}">
                <a16:creationId xmlns:a16="http://schemas.microsoft.com/office/drawing/2014/main" id="{8370587C-493C-47AC-8330-4174DC8F7C56}"/>
              </a:ext>
            </a:extLst>
          </p:cNvPr>
          <p:cNvCxnSpPr>
            <a:stCxn id="14" idx="3"/>
            <a:endCxn id="15" idx="3"/>
          </p:cNvCxnSpPr>
          <p:nvPr/>
        </p:nvCxnSpPr>
        <p:spPr>
          <a:xfrm flipV="1">
            <a:off x="5112174" y="2236987"/>
            <a:ext cx="12700" cy="2691104"/>
          </a:xfrm>
          <a:prstGeom prst="bentConnector3">
            <a:avLst>
              <a:gd name="adj1" fmla="val 4313205"/>
            </a:avLst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62C654B-5217-4174-AA60-1A8AB3333079}"/>
              </a:ext>
            </a:extLst>
          </p:cNvPr>
          <p:cNvSpPr txBox="1"/>
          <p:nvPr/>
        </p:nvSpPr>
        <p:spPr>
          <a:xfrm>
            <a:off x="3072645" y="2586889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tx2"/>
                </a:solidFill>
                <a:latin typeface="Bahnschrift Light" panose="020B0502040204020203" pitchFamily="34" charset="0"/>
              </a:rPr>
              <a:t>Conformance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8F3F5D5-605F-49F2-A121-E662686596EF}"/>
              </a:ext>
            </a:extLst>
          </p:cNvPr>
          <p:cNvSpPr txBox="1"/>
          <p:nvPr/>
        </p:nvSpPr>
        <p:spPr>
          <a:xfrm>
            <a:off x="3453157" y="4309880"/>
            <a:ext cx="1679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  <a:latin typeface="Bahnschrift Light" panose="020B0502040204020203" pitchFamily="34" charset="0"/>
              </a:rPr>
              <a:t>Enhancement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156A90A-A5F7-4045-8F12-659621554271}"/>
              </a:ext>
            </a:extLst>
          </p:cNvPr>
          <p:cNvSpPr txBox="1"/>
          <p:nvPr/>
        </p:nvSpPr>
        <p:spPr>
          <a:xfrm>
            <a:off x="4530090" y="2586890"/>
            <a:ext cx="978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  <a:latin typeface="Bahnschrift Light" panose="020B0502040204020203" pitchFamily="34" charset="0"/>
              </a:rPr>
              <a:t>Discovery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C8BBE025-765E-48B0-9742-BB1A7F07D173}"/>
              </a:ext>
            </a:extLst>
          </p:cNvPr>
          <p:cNvSpPr/>
          <p:nvPr/>
        </p:nvSpPr>
        <p:spPr>
          <a:xfrm>
            <a:off x="7006290" y="2047073"/>
            <a:ext cx="1820040" cy="3798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OUTPUT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456F58FA-FF37-4A3E-8A1B-25B1AA0CD5E4}"/>
              </a:ext>
            </a:extLst>
          </p:cNvPr>
          <p:cNvSpPr/>
          <p:nvPr/>
        </p:nvSpPr>
        <p:spPr>
          <a:xfrm>
            <a:off x="7006289" y="4038631"/>
            <a:ext cx="1820040" cy="3798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Model Trained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9F04BBC3-ACD0-4E8A-891E-7F64B5C18AFC}"/>
              </a:ext>
            </a:extLst>
          </p:cNvPr>
          <p:cNvSpPr/>
          <p:nvPr/>
        </p:nvSpPr>
        <p:spPr>
          <a:xfrm>
            <a:off x="7006290" y="5425170"/>
            <a:ext cx="1820040" cy="3798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INPUT</a:t>
            </a:r>
          </a:p>
        </p:txBody>
      </p:sp>
      <p:sp>
        <p:nvSpPr>
          <p:cNvPr id="24" name="Llamada ovalada 39">
            <a:extLst>
              <a:ext uri="{FF2B5EF4-FFF2-40B4-BE49-F238E27FC236}">
                <a16:creationId xmlns:a16="http://schemas.microsoft.com/office/drawing/2014/main" id="{B1ADA70B-A637-48B0-9677-49C2A660307B}"/>
              </a:ext>
            </a:extLst>
          </p:cNvPr>
          <p:cNvSpPr/>
          <p:nvPr/>
        </p:nvSpPr>
        <p:spPr>
          <a:xfrm>
            <a:off x="10502989" y="2524189"/>
            <a:ext cx="914400" cy="612648"/>
          </a:xfrm>
          <a:prstGeom prst="wedgeEllipseCallou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rgbClr val="C00000"/>
                </a:solidFill>
                <a:latin typeface="Bahnschrift Light" panose="020B0502040204020203" pitchFamily="34" charset="0"/>
              </a:rPr>
              <a:t>It is an apple!</a:t>
            </a:r>
          </a:p>
        </p:txBody>
      </p: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9D7FEAB3-35E2-4AE7-AA33-6658EC448CB4}"/>
              </a:ext>
            </a:extLst>
          </p:cNvPr>
          <p:cNvCxnSpPr>
            <a:endCxn id="22" idx="2"/>
          </p:cNvCxnSpPr>
          <p:nvPr/>
        </p:nvCxnSpPr>
        <p:spPr>
          <a:xfrm flipH="1" flipV="1">
            <a:off x="7916309" y="4418459"/>
            <a:ext cx="1" cy="283765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5BFCDA95-F6BC-460A-AB6F-61675EF6E703}"/>
              </a:ext>
            </a:extLst>
          </p:cNvPr>
          <p:cNvCxnSpPr/>
          <p:nvPr/>
        </p:nvCxnSpPr>
        <p:spPr>
          <a:xfrm flipV="1">
            <a:off x="5661984" y="3811450"/>
            <a:ext cx="4152993" cy="1003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7" name="Imagen 26">
            <a:extLst>
              <a:ext uri="{FF2B5EF4-FFF2-40B4-BE49-F238E27FC236}">
                <a16:creationId xmlns:a16="http://schemas.microsoft.com/office/drawing/2014/main" id="{79654456-8C75-46D6-89E5-3DF656BA0AF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3568" y="4748208"/>
            <a:ext cx="797239" cy="667688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AADCBC0D-60AB-4551-8769-2309A0CECD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36" y="3242173"/>
            <a:ext cx="1211490" cy="1211490"/>
          </a:xfrm>
          <a:prstGeom prst="rect">
            <a:avLst/>
          </a:prstGeom>
        </p:spPr>
      </p:pic>
      <p:pic>
        <p:nvPicPr>
          <p:cNvPr id="29" name="Picture 2" descr="Resultado de imagen de computer icon png">
            <a:extLst>
              <a:ext uri="{FF2B5EF4-FFF2-40B4-BE49-F238E27FC236}">
                <a16:creationId xmlns:a16="http://schemas.microsoft.com/office/drawing/2014/main" id="{9AD229EA-F635-4872-8B9C-2D33C688E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054" y="2489162"/>
            <a:ext cx="1402509" cy="140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32958257-FAE4-40AB-97B0-E1CF94C8E9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754"/>
          <a:stretch/>
        </p:blipFill>
        <p:spPr>
          <a:xfrm>
            <a:off x="7416245" y="2683894"/>
            <a:ext cx="1000125" cy="636095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4489671-CFBA-438E-A8A0-C52F0E1C80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977" y="3190410"/>
            <a:ext cx="1211490" cy="1211490"/>
          </a:xfrm>
          <a:prstGeom prst="rect">
            <a:avLst/>
          </a:prstGeom>
        </p:spPr>
      </p:pic>
      <p:sp>
        <p:nvSpPr>
          <p:cNvPr id="32" name="Llamada de nube 5">
            <a:extLst>
              <a:ext uri="{FF2B5EF4-FFF2-40B4-BE49-F238E27FC236}">
                <a16:creationId xmlns:a16="http://schemas.microsoft.com/office/drawing/2014/main" id="{800ADE04-2493-4237-964B-113A6AC6D9E5}"/>
              </a:ext>
            </a:extLst>
          </p:cNvPr>
          <p:cNvSpPr/>
          <p:nvPr/>
        </p:nvSpPr>
        <p:spPr>
          <a:xfrm>
            <a:off x="10896984" y="1740749"/>
            <a:ext cx="914400" cy="612648"/>
          </a:xfrm>
          <a:prstGeom prst="cloudCallout">
            <a:avLst>
              <a:gd name="adj1" fmla="val -19890"/>
              <a:gd name="adj2" fmla="val 72356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100" dirty="0">
                <a:solidFill>
                  <a:srgbClr val="C00000"/>
                </a:solidFill>
                <a:latin typeface="Bahnschrift Light" panose="020B0502040204020203" pitchFamily="34" charset="0"/>
              </a:rPr>
              <a:t>…And has a worm</a:t>
            </a:r>
          </a:p>
        </p:txBody>
      </p:sp>
      <p:sp>
        <p:nvSpPr>
          <p:cNvPr id="33" name="Llamada de nube 37">
            <a:extLst>
              <a:ext uri="{FF2B5EF4-FFF2-40B4-BE49-F238E27FC236}">
                <a16:creationId xmlns:a16="http://schemas.microsoft.com/office/drawing/2014/main" id="{86C424F4-D1AE-4A01-99BC-4623F65799FD}"/>
              </a:ext>
            </a:extLst>
          </p:cNvPr>
          <p:cNvSpPr/>
          <p:nvPr/>
        </p:nvSpPr>
        <p:spPr>
          <a:xfrm>
            <a:off x="10707745" y="4753980"/>
            <a:ext cx="1196710" cy="722946"/>
          </a:xfrm>
          <a:prstGeom prst="cloudCallout">
            <a:avLst>
              <a:gd name="adj1" fmla="val -41588"/>
              <a:gd name="adj2" fmla="val -81122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rgbClr val="C00000"/>
                </a:solidFill>
                <a:latin typeface="Bahnschrift Light" panose="020B0502040204020203" pitchFamily="34" charset="0"/>
              </a:rPr>
              <a:t>What can I learn about that?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12E29989-718F-48F4-A349-EE933ADA41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956" y="3088241"/>
            <a:ext cx="1007323" cy="1007323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7E0BAD6F-72F4-4789-8BBF-7AFD825D773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96984" y="3891671"/>
            <a:ext cx="476161" cy="398785"/>
          </a:xfrm>
          <a:prstGeom prst="rect">
            <a:avLst/>
          </a:prstGeom>
        </p:spPr>
      </p:pic>
      <p:sp>
        <p:nvSpPr>
          <p:cNvPr id="36" name="Llamada de nube 43">
            <a:extLst>
              <a:ext uri="{FF2B5EF4-FFF2-40B4-BE49-F238E27FC236}">
                <a16:creationId xmlns:a16="http://schemas.microsoft.com/office/drawing/2014/main" id="{DB4E9CD1-19FB-43D8-86E5-22669B57C3B7}"/>
              </a:ext>
            </a:extLst>
          </p:cNvPr>
          <p:cNvSpPr/>
          <p:nvPr/>
        </p:nvSpPr>
        <p:spPr>
          <a:xfrm>
            <a:off x="1658095" y="5112254"/>
            <a:ext cx="1196710" cy="722946"/>
          </a:xfrm>
          <a:prstGeom prst="cloudCallout">
            <a:avLst>
              <a:gd name="adj1" fmla="val 44913"/>
              <a:gd name="adj2" fmla="val -114532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dirty="0">
                <a:solidFill>
                  <a:srgbClr val="C00000"/>
                </a:solidFill>
                <a:latin typeface="Bahnschrift Light" panose="020B0502040204020203" pitchFamily="34" charset="0"/>
              </a:rPr>
              <a:t>Are there other fruits?</a:t>
            </a:r>
          </a:p>
        </p:txBody>
      </p:sp>
      <p:pic>
        <p:nvPicPr>
          <p:cNvPr id="37" name="Picture 4" descr="Resultado de imagen de GEAR">
            <a:extLst>
              <a:ext uri="{FF2B5EF4-FFF2-40B4-BE49-F238E27FC236}">
                <a16:creationId xmlns:a16="http://schemas.microsoft.com/office/drawing/2014/main" id="{BBFEFEA2-B7D7-494F-8845-BB5BE6BC8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864" y="3255013"/>
            <a:ext cx="754350" cy="63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743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E27029E6-961B-4E0F-A994-D237BA08D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999" y="1359512"/>
            <a:ext cx="7759759" cy="4237200"/>
          </a:xfrm>
        </p:spPr>
        <p:txBody>
          <a:bodyPr/>
          <a:lstStyle/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chemeClr val="tx1"/>
                </a:solidFill>
                <a:latin typeface="Barlow" panose="00000500000000000000" pitchFamily="2" charset="0"/>
              </a:rPr>
              <a:t>Head </a:t>
            </a:r>
            <a:r>
              <a:rPr lang="es-ES" sz="1600" dirty="0" err="1">
                <a:solidFill>
                  <a:schemeClr val="tx1"/>
                </a:solidFill>
                <a:latin typeface="Barlow" panose="00000500000000000000" pitchFamily="2" charset="0"/>
              </a:rPr>
              <a:t>of</a:t>
            </a:r>
            <a:r>
              <a:rPr lang="es-ES" sz="1600" dirty="0">
                <a:solidFill>
                  <a:schemeClr val="tx1"/>
                </a:solidFill>
                <a:latin typeface="Barlow" panose="00000500000000000000" pitchFamily="2" charset="0"/>
              </a:rPr>
              <a:t> </a:t>
            </a:r>
            <a:r>
              <a:rPr lang="es-ES" sz="1600" dirty="0" err="1">
                <a:solidFill>
                  <a:schemeClr val="tx1"/>
                </a:solidFill>
                <a:latin typeface="Barlow" panose="00000500000000000000" pitchFamily="2" charset="0"/>
              </a:rPr>
              <a:t>Process</a:t>
            </a:r>
            <a:r>
              <a:rPr lang="es-ES" sz="1600" dirty="0">
                <a:solidFill>
                  <a:schemeClr val="tx1"/>
                </a:solidFill>
                <a:latin typeface="Barlow" panose="00000500000000000000" pitchFamily="2" charset="0"/>
              </a:rPr>
              <a:t> </a:t>
            </a:r>
            <a:r>
              <a:rPr lang="es-ES" sz="1600" dirty="0" err="1">
                <a:solidFill>
                  <a:schemeClr val="tx1"/>
                </a:solidFill>
                <a:latin typeface="Barlow" panose="00000500000000000000" pitchFamily="2" charset="0"/>
              </a:rPr>
              <a:t>Mining</a:t>
            </a:r>
            <a:r>
              <a:rPr lang="es-ES" sz="1600" dirty="0">
                <a:solidFill>
                  <a:schemeClr val="tx1"/>
                </a:solidFill>
                <a:latin typeface="Barlow" panose="00000500000000000000" pitchFamily="2" charset="0"/>
              </a:rPr>
              <a:t> 4 </a:t>
            </a:r>
            <a:r>
              <a:rPr lang="es-ES" sz="1600" dirty="0" err="1">
                <a:solidFill>
                  <a:schemeClr val="tx1"/>
                </a:solidFill>
                <a:latin typeface="Barlow" panose="00000500000000000000" pitchFamily="2" charset="0"/>
              </a:rPr>
              <a:t>Health</a:t>
            </a:r>
            <a:r>
              <a:rPr lang="es-ES" sz="1600" dirty="0">
                <a:solidFill>
                  <a:schemeClr val="tx1"/>
                </a:solidFill>
                <a:latin typeface="Barlow" panose="00000500000000000000" pitchFamily="2" charset="0"/>
              </a:rPr>
              <a:t> </a:t>
            </a:r>
            <a:r>
              <a:rPr lang="es-ES" sz="1600" dirty="0" err="1">
                <a:solidFill>
                  <a:schemeClr val="tx1"/>
                </a:solidFill>
                <a:latin typeface="Barlow" panose="00000500000000000000" pitchFamily="2" charset="0"/>
              </a:rPr>
              <a:t>Lab</a:t>
            </a:r>
            <a:r>
              <a:rPr lang="es-ES" sz="1600" dirty="0">
                <a:solidFill>
                  <a:schemeClr val="tx1"/>
                </a:solidFill>
                <a:latin typeface="Barlow" panose="00000500000000000000" pitchFamily="2" charset="0"/>
              </a:rPr>
              <a:t> at SABIEN-UPV</a:t>
            </a:r>
          </a:p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s-ES" sz="1600" dirty="0" err="1">
                <a:solidFill>
                  <a:schemeClr val="tx1"/>
                </a:solidFill>
                <a:latin typeface="Barlow" panose="00000500000000000000" pitchFamily="2" charset="0"/>
              </a:rPr>
              <a:t>Deputy</a:t>
            </a:r>
            <a:r>
              <a:rPr lang="es-ES" sz="1600" dirty="0">
                <a:solidFill>
                  <a:schemeClr val="tx1"/>
                </a:solidFill>
                <a:latin typeface="Barlow" panose="00000500000000000000" pitchFamily="2" charset="0"/>
              </a:rPr>
              <a:t> Director </a:t>
            </a:r>
            <a:r>
              <a:rPr lang="es-ES" sz="1600" dirty="0" err="1">
                <a:solidFill>
                  <a:schemeClr val="tx1"/>
                </a:solidFill>
                <a:latin typeface="Barlow" panose="00000500000000000000" pitchFamily="2" charset="0"/>
              </a:rPr>
              <a:t>of</a:t>
            </a:r>
            <a:r>
              <a:rPr lang="es-ES" sz="1600" dirty="0">
                <a:solidFill>
                  <a:schemeClr val="tx1"/>
                </a:solidFill>
                <a:latin typeface="Barlow" panose="00000500000000000000" pitchFamily="2" charset="0"/>
              </a:rPr>
              <a:t> ITACA-SABIEN-UPV</a:t>
            </a:r>
          </a:p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s-ES" sz="1600" dirty="0" err="1">
                <a:solidFill>
                  <a:schemeClr val="tx1"/>
                </a:solidFill>
                <a:latin typeface="Barlow" panose="00000500000000000000" pitchFamily="2" charset="0"/>
              </a:rPr>
              <a:t>Affiliated</a:t>
            </a:r>
            <a:r>
              <a:rPr lang="es-ES" sz="1600" dirty="0">
                <a:solidFill>
                  <a:schemeClr val="tx1"/>
                </a:solidFill>
                <a:latin typeface="Barlow" panose="00000500000000000000" pitchFamily="2" charset="0"/>
              </a:rPr>
              <a:t> </a:t>
            </a:r>
            <a:r>
              <a:rPr lang="es-ES" sz="1600" dirty="0" err="1">
                <a:solidFill>
                  <a:schemeClr val="tx1"/>
                </a:solidFill>
                <a:latin typeface="Barlow" panose="00000500000000000000" pitchFamily="2" charset="0"/>
              </a:rPr>
              <a:t>Researcher</a:t>
            </a:r>
            <a:r>
              <a:rPr lang="es-ES" sz="1600" dirty="0">
                <a:solidFill>
                  <a:schemeClr val="tx1"/>
                </a:solidFill>
                <a:latin typeface="Barlow" panose="00000500000000000000" pitchFamily="2" charset="0"/>
              </a:rPr>
              <a:t> at </a:t>
            </a:r>
            <a:r>
              <a:rPr lang="es-ES" sz="1600" dirty="0" err="1">
                <a:solidFill>
                  <a:schemeClr val="tx1"/>
                </a:solidFill>
              </a:rPr>
              <a:t>Department</a:t>
            </a:r>
            <a:r>
              <a:rPr lang="es-ES" sz="1600" dirty="0">
                <a:solidFill>
                  <a:schemeClr val="tx1"/>
                </a:solidFill>
              </a:rPr>
              <a:t> </a:t>
            </a:r>
            <a:r>
              <a:rPr lang="es-ES" sz="1600" dirty="0" err="1">
                <a:solidFill>
                  <a:schemeClr val="tx1"/>
                </a:solidFill>
              </a:rPr>
              <a:t>of</a:t>
            </a:r>
            <a:r>
              <a:rPr lang="es-ES" sz="1600" dirty="0">
                <a:solidFill>
                  <a:schemeClr val="tx1"/>
                </a:solidFill>
              </a:rPr>
              <a:t> </a:t>
            </a:r>
            <a:r>
              <a:rPr lang="es-ES" sz="1600" dirty="0" err="1">
                <a:solidFill>
                  <a:schemeClr val="tx1"/>
                </a:solidFill>
              </a:rPr>
              <a:t>Clinical</a:t>
            </a:r>
            <a:r>
              <a:rPr lang="es-ES" sz="1600" dirty="0">
                <a:solidFill>
                  <a:schemeClr val="tx1"/>
                </a:solidFill>
              </a:rPr>
              <a:t> </a:t>
            </a:r>
            <a:r>
              <a:rPr lang="es-ES" sz="1600" dirty="0" err="1">
                <a:solidFill>
                  <a:schemeClr val="tx1"/>
                </a:solidFill>
              </a:rPr>
              <a:t>Science</a:t>
            </a:r>
            <a:r>
              <a:rPr lang="es-ES" sz="1600" dirty="0">
                <a:solidFill>
                  <a:schemeClr val="tx1"/>
                </a:solidFill>
              </a:rPr>
              <a:t>, </a:t>
            </a:r>
            <a:r>
              <a:rPr lang="es-ES" sz="1600" dirty="0" err="1">
                <a:solidFill>
                  <a:schemeClr val="tx1"/>
                </a:solidFill>
              </a:rPr>
              <a:t>Intervention</a:t>
            </a:r>
            <a:r>
              <a:rPr lang="es-ES" sz="1600" dirty="0">
                <a:solidFill>
                  <a:schemeClr val="tx1"/>
                </a:solidFill>
              </a:rPr>
              <a:t> and </a:t>
            </a:r>
            <a:r>
              <a:rPr lang="es-ES" sz="1600" dirty="0" err="1">
                <a:solidFill>
                  <a:schemeClr val="tx1"/>
                </a:solidFill>
              </a:rPr>
              <a:t>Technology</a:t>
            </a:r>
            <a:r>
              <a:rPr lang="es-ES" sz="1600" dirty="0">
                <a:solidFill>
                  <a:schemeClr val="tx1"/>
                </a:solidFill>
              </a:rPr>
              <a:t> </a:t>
            </a:r>
            <a:r>
              <a:rPr lang="es-ES" sz="1600" dirty="0">
                <a:solidFill>
                  <a:schemeClr val="tx1"/>
                </a:solidFill>
                <a:latin typeface="Barlow" panose="00000500000000000000" pitchFamily="2" charset="0"/>
              </a:rPr>
              <a:t>at Karolinska </a:t>
            </a:r>
            <a:r>
              <a:rPr lang="es-ES" sz="1600" dirty="0" err="1">
                <a:solidFill>
                  <a:schemeClr val="tx1"/>
                </a:solidFill>
                <a:latin typeface="Barlow" panose="00000500000000000000" pitchFamily="2" charset="0"/>
              </a:rPr>
              <a:t>Institutet</a:t>
            </a:r>
            <a:endParaRPr lang="es-ES" sz="1600" dirty="0">
              <a:solidFill>
                <a:schemeClr val="tx1"/>
              </a:solidFill>
              <a:latin typeface="Barlow" panose="00000500000000000000" pitchFamily="2" charset="0"/>
            </a:endParaRPr>
          </a:p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Barlow" panose="00000500000000000000" pitchFamily="2" charset="0"/>
              </a:rPr>
              <a:t>PhD degree in Computer Science in the Pattern Recognition and Artificial Intelligence Program</a:t>
            </a:r>
          </a:p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chemeClr val="tx1"/>
                </a:solidFill>
                <a:latin typeface="Barlow" panose="00000500000000000000" pitchFamily="2" charset="0"/>
              </a:rPr>
              <a:t>Participation in more than 30 projects through IV to H2020 related to Health and ICT.</a:t>
            </a:r>
            <a:endParaRPr lang="es-ES" sz="1600" dirty="0">
              <a:solidFill>
                <a:schemeClr val="tx1"/>
              </a:solidFill>
              <a:latin typeface="Barlow" panose="00000500000000000000" pitchFamily="2" charset="0"/>
            </a:endParaRPr>
          </a:p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s-ES" sz="1600" dirty="0" err="1">
                <a:solidFill>
                  <a:schemeClr val="tx1"/>
                </a:solidFill>
                <a:latin typeface="Barlow" panose="00000500000000000000" pitchFamily="2" charset="0"/>
              </a:rPr>
              <a:t>Founder</a:t>
            </a:r>
            <a:r>
              <a:rPr lang="es-ES" sz="1600" dirty="0">
                <a:solidFill>
                  <a:schemeClr val="tx1"/>
                </a:solidFill>
                <a:latin typeface="Barlow" panose="00000500000000000000" pitchFamily="2" charset="0"/>
              </a:rPr>
              <a:t> and </a:t>
            </a:r>
            <a:r>
              <a:rPr lang="es-ES" sz="1600" dirty="0" err="1">
                <a:solidFill>
                  <a:schemeClr val="tx1"/>
                </a:solidFill>
                <a:latin typeface="Barlow" panose="00000500000000000000" pitchFamily="2" charset="0"/>
              </a:rPr>
              <a:t>member</a:t>
            </a:r>
            <a:r>
              <a:rPr lang="es-ES" sz="1600" dirty="0">
                <a:solidFill>
                  <a:schemeClr val="tx1"/>
                </a:solidFill>
                <a:latin typeface="Barlow" panose="00000500000000000000" pitchFamily="2" charset="0"/>
              </a:rPr>
              <a:t> </a:t>
            </a:r>
            <a:r>
              <a:rPr lang="es-ES" sz="1600" dirty="0" err="1">
                <a:solidFill>
                  <a:schemeClr val="tx1"/>
                </a:solidFill>
                <a:latin typeface="Barlow" panose="00000500000000000000" pitchFamily="2" charset="0"/>
              </a:rPr>
              <a:t>of</a:t>
            </a:r>
            <a:r>
              <a:rPr lang="es-ES" sz="1600" dirty="0">
                <a:solidFill>
                  <a:schemeClr val="tx1"/>
                </a:solidFill>
                <a:latin typeface="Barlow" panose="00000500000000000000" pitchFamily="2" charset="0"/>
              </a:rPr>
              <a:t> </a:t>
            </a:r>
            <a:r>
              <a:rPr lang="es-ES" sz="1600" dirty="0" err="1">
                <a:solidFill>
                  <a:schemeClr val="tx1"/>
                </a:solidFill>
                <a:latin typeface="Barlow" panose="00000500000000000000" pitchFamily="2" charset="0"/>
              </a:rPr>
              <a:t>the</a:t>
            </a:r>
            <a:r>
              <a:rPr lang="es-ES" sz="1600" dirty="0">
                <a:solidFill>
                  <a:schemeClr val="tx1"/>
                </a:solidFill>
                <a:latin typeface="Barlow" panose="00000500000000000000" pitchFamily="2" charset="0"/>
              </a:rPr>
              <a:t> </a:t>
            </a:r>
            <a:r>
              <a:rPr lang="es-ES" sz="1600" dirty="0" err="1">
                <a:solidFill>
                  <a:schemeClr val="tx1"/>
                </a:solidFill>
                <a:latin typeface="Barlow" panose="00000500000000000000" pitchFamily="2" charset="0"/>
              </a:rPr>
              <a:t>Steering</a:t>
            </a:r>
            <a:r>
              <a:rPr lang="es-ES" sz="1600" dirty="0">
                <a:solidFill>
                  <a:schemeClr val="tx1"/>
                </a:solidFill>
                <a:latin typeface="Barlow" panose="00000500000000000000" pitchFamily="2" charset="0"/>
              </a:rPr>
              <a:t> </a:t>
            </a:r>
            <a:r>
              <a:rPr lang="es-ES" sz="1600" dirty="0" err="1">
                <a:solidFill>
                  <a:schemeClr val="tx1"/>
                </a:solidFill>
                <a:latin typeface="Barlow" panose="00000500000000000000" pitchFamily="2" charset="0"/>
              </a:rPr>
              <a:t>commitee</a:t>
            </a:r>
            <a:r>
              <a:rPr lang="es-ES" sz="1600" dirty="0">
                <a:solidFill>
                  <a:schemeClr val="tx1"/>
                </a:solidFill>
                <a:latin typeface="Barlow" panose="00000500000000000000" pitchFamily="2" charset="0"/>
              </a:rPr>
              <a:t> in </a:t>
            </a:r>
            <a:r>
              <a:rPr lang="es-ES" sz="1600" dirty="0" err="1">
                <a:solidFill>
                  <a:schemeClr val="tx1"/>
                </a:solidFill>
                <a:latin typeface="Barlow" panose="00000500000000000000" pitchFamily="2" charset="0"/>
              </a:rPr>
              <a:t>the</a:t>
            </a:r>
            <a:r>
              <a:rPr lang="es-ES" sz="1600" dirty="0">
                <a:solidFill>
                  <a:schemeClr val="tx1"/>
                </a:solidFill>
                <a:latin typeface="Barlow" panose="00000500000000000000" pitchFamily="2" charset="0"/>
              </a:rPr>
              <a:t>  PODS4H Alliance</a:t>
            </a:r>
          </a:p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s-ES" sz="1600" dirty="0" err="1">
                <a:solidFill>
                  <a:schemeClr val="tx1"/>
                </a:solidFill>
                <a:latin typeface="Barlow" panose="00000500000000000000" pitchFamily="2" charset="0"/>
              </a:rPr>
              <a:t>Member</a:t>
            </a:r>
            <a:r>
              <a:rPr lang="es-ES" sz="1600" dirty="0">
                <a:solidFill>
                  <a:schemeClr val="tx1"/>
                </a:solidFill>
                <a:latin typeface="Barlow" panose="00000500000000000000" pitchFamily="2" charset="0"/>
              </a:rPr>
              <a:t> </a:t>
            </a:r>
            <a:r>
              <a:rPr lang="es-ES" sz="1600" dirty="0" err="1">
                <a:solidFill>
                  <a:schemeClr val="tx1"/>
                </a:solidFill>
                <a:latin typeface="Barlow" panose="00000500000000000000" pitchFamily="2" charset="0"/>
              </a:rPr>
              <a:t>of</a:t>
            </a:r>
            <a:r>
              <a:rPr lang="es-ES" sz="1600" dirty="0">
                <a:solidFill>
                  <a:schemeClr val="tx1"/>
                </a:solidFill>
                <a:latin typeface="Barlow" panose="00000500000000000000" pitchFamily="2" charset="0"/>
              </a:rPr>
              <a:t> </a:t>
            </a:r>
            <a:r>
              <a:rPr lang="es-ES" sz="1600" dirty="0" err="1">
                <a:solidFill>
                  <a:schemeClr val="tx1"/>
                </a:solidFill>
                <a:latin typeface="Barlow" panose="00000500000000000000" pitchFamily="2" charset="0"/>
              </a:rPr>
              <a:t>the</a:t>
            </a:r>
            <a:r>
              <a:rPr lang="es-ES" sz="1600" dirty="0">
                <a:solidFill>
                  <a:schemeClr val="tx1"/>
                </a:solidFill>
                <a:latin typeface="Barlow" panose="00000500000000000000" pitchFamily="2" charset="0"/>
              </a:rPr>
              <a:t> IEEE </a:t>
            </a:r>
            <a:r>
              <a:rPr lang="es-ES" sz="1600" dirty="0" err="1">
                <a:solidFill>
                  <a:schemeClr val="tx1"/>
                </a:solidFill>
                <a:latin typeface="Barlow" panose="00000500000000000000" pitchFamily="2" charset="0"/>
              </a:rPr>
              <a:t>Task</a:t>
            </a:r>
            <a:r>
              <a:rPr lang="es-ES" sz="1600" dirty="0">
                <a:solidFill>
                  <a:schemeClr val="tx1"/>
                </a:solidFill>
                <a:latin typeface="Barlow" panose="00000500000000000000" pitchFamily="2" charset="0"/>
              </a:rPr>
              <a:t> </a:t>
            </a:r>
            <a:r>
              <a:rPr lang="es-ES" sz="1600" dirty="0" err="1">
                <a:solidFill>
                  <a:schemeClr val="tx1"/>
                </a:solidFill>
                <a:latin typeface="Barlow" panose="00000500000000000000" pitchFamily="2" charset="0"/>
              </a:rPr>
              <a:t>Force</a:t>
            </a:r>
            <a:r>
              <a:rPr lang="es-ES" sz="1600" dirty="0">
                <a:solidFill>
                  <a:schemeClr val="tx1"/>
                </a:solidFill>
                <a:latin typeface="Barlow" panose="00000500000000000000" pitchFamily="2" charset="0"/>
              </a:rPr>
              <a:t> </a:t>
            </a:r>
            <a:r>
              <a:rPr lang="es-ES" sz="1600" dirty="0" err="1">
                <a:solidFill>
                  <a:schemeClr val="tx1"/>
                </a:solidFill>
                <a:latin typeface="Barlow" panose="00000500000000000000" pitchFamily="2" charset="0"/>
              </a:rPr>
              <a:t>on</a:t>
            </a:r>
            <a:r>
              <a:rPr lang="es-ES" sz="1600" dirty="0">
                <a:solidFill>
                  <a:schemeClr val="tx1"/>
                </a:solidFill>
                <a:latin typeface="Barlow" panose="00000500000000000000" pitchFamily="2" charset="0"/>
              </a:rPr>
              <a:t> </a:t>
            </a:r>
            <a:r>
              <a:rPr lang="es-ES" sz="1600" dirty="0" err="1">
                <a:solidFill>
                  <a:schemeClr val="tx1"/>
                </a:solidFill>
                <a:latin typeface="Barlow" panose="00000500000000000000" pitchFamily="2" charset="0"/>
              </a:rPr>
              <a:t>Process</a:t>
            </a:r>
            <a:r>
              <a:rPr lang="es-ES" sz="1600" dirty="0">
                <a:solidFill>
                  <a:schemeClr val="tx1"/>
                </a:solidFill>
                <a:latin typeface="Barlow" panose="00000500000000000000" pitchFamily="2" charset="0"/>
              </a:rPr>
              <a:t> </a:t>
            </a:r>
            <a:r>
              <a:rPr lang="es-ES" sz="1600" dirty="0" err="1">
                <a:solidFill>
                  <a:schemeClr val="tx1"/>
                </a:solidFill>
                <a:latin typeface="Barlow" panose="00000500000000000000" pitchFamily="2" charset="0"/>
              </a:rPr>
              <a:t>Mining</a:t>
            </a:r>
            <a:r>
              <a:rPr lang="es-ES" sz="1600" dirty="0">
                <a:solidFill>
                  <a:schemeClr val="tx1"/>
                </a:solidFill>
                <a:latin typeface="Barlow" panose="00000500000000000000" pitchFamily="2" charset="0"/>
              </a:rPr>
              <a:t> </a:t>
            </a:r>
          </a:p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solidFill>
                  <a:schemeClr val="tx1"/>
                </a:solidFill>
                <a:latin typeface="Barlow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http://personales.upv.es/carferll/cv/</a:t>
            </a:r>
            <a:endParaRPr lang="es-ES" sz="1600" dirty="0">
              <a:solidFill>
                <a:schemeClr val="tx1"/>
              </a:solidFill>
              <a:latin typeface="Barlow" panose="00000500000000000000" pitchFamily="2" charset="0"/>
            </a:endParaRPr>
          </a:p>
          <a:p>
            <a:pPr marL="342900" indent="-342900" algn="just">
              <a:lnSpc>
                <a:spcPct val="110000"/>
              </a:lnSpc>
              <a:buFont typeface="Arial" panose="020B0604020202020204" pitchFamily="34" charset="0"/>
              <a:buChar char="•"/>
              <a:defRPr/>
            </a:pPr>
            <a:r>
              <a:rPr lang="es-ES" sz="1600" dirty="0">
                <a:latin typeface="Barlow" panose="00000500000000000000" pitchFamily="2" charset="0"/>
              </a:rPr>
              <a:t> @cfllatas</a:t>
            </a:r>
            <a:endParaRPr lang="es-ES" sz="1600" dirty="0">
              <a:solidFill>
                <a:schemeClr val="tx1"/>
              </a:solidFill>
              <a:latin typeface="Barlow" panose="00000500000000000000" pitchFamily="2" charset="0"/>
            </a:endParaRPr>
          </a:p>
          <a:p>
            <a:pPr algn="just">
              <a:lnSpc>
                <a:spcPct val="110000"/>
              </a:lnSpc>
              <a:defRPr/>
            </a:pPr>
            <a:endParaRPr lang="es-ES" dirty="0">
              <a:solidFill>
                <a:schemeClr val="tx1"/>
              </a:solidFill>
              <a:latin typeface="Barlow" panose="00000500000000000000" pitchFamily="2" charset="0"/>
            </a:endParaRPr>
          </a:p>
          <a:p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E99DDD-3FE5-47B0-AB3A-A4D73276E12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15/02/2022</a:t>
            </a:r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929739-4045-45B8-A407-2B58744375D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011BF0-B9BB-467D-A6BA-05FFF8FFC6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3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534D3CB2-6BB4-4DA6-A016-1C19503129A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DEB410CE-3A9A-496C-91B5-E8ADF3666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About</a:t>
            </a:r>
            <a:r>
              <a:rPr lang="es-ES" dirty="0"/>
              <a:t> me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74909E8-3670-421D-BD6D-1E1F05165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851" y="1188003"/>
            <a:ext cx="1698513" cy="142737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8576DDA-E06A-4F5A-BC9F-BAFE4ED09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0418" y="2707477"/>
            <a:ext cx="1955946" cy="896057"/>
          </a:xfrm>
          <a:prstGeom prst="rect">
            <a:avLst/>
          </a:prstGeom>
        </p:spPr>
      </p:pic>
      <p:pic>
        <p:nvPicPr>
          <p:cNvPr id="11" name="Picture 4" descr="PODS4H">
            <a:extLst>
              <a:ext uri="{FF2B5EF4-FFF2-40B4-BE49-F238E27FC236}">
                <a16:creationId xmlns:a16="http://schemas.microsoft.com/office/drawing/2014/main" id="{3A2303CC-3BB4-4BBE-A95E-0EF81E8C6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7668" y="5327035"/>
            <a:ext cx="2174938" cy="68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ACBCD405-8B0C-42A3-A23E-DBA1062CE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47" y="5093912"/>
            <a:ext cx="1186249" cy="118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dentidad visual corporativa | UPV - Universitat Politècnica de València">
            <a:extLst>
              <a:ext uri="{FF2B5EF4-FFF2-40B4-BE49-F238E27FC236}">
                <a16:creationId xmlns:a16="http://schemas.microsoft.com/office/drawing/2014/main" id="{565F9A3E-6C42-4F8B-B163-10BF4FEDA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904" y="1476928"/>
            <a:ext cx="1150649" cy="133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M4H">
            <a:extLst>
              <a:ext uri="{FF2B5EF4-FFF2-40B4-BE49-F238E27FC236}">
                <a16:creationId xmlns:a16="http://schemas.microsoft.com/office/drawing/2014/main" id="{6E647B64-7F93-4F7A-842E-90E2B0031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037" y="4020582"/>
            <a:ext cx="2109787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575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esultado de imagen de obesity malnutrition">
            <a:extLst>
              <a:ext uri="{FF2B5EF4-FFF2-40B4-BE49-F238E27FC236}">
                <a16:creationId xmlns:a16="http://schemas.microsoft.com/office/drawing/2014/main" id="{072A2F25-B600-4500-9323-B8ABCCDB0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4BF3802-6EC2-4BE6-B439-35ECE093E4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s-ES" dirty="0" err="1"/>
              <a:t>Process</a:t>
            </a:r>
            <a:r>
              <a:rPr lang="es-ES" dirty="0"/>
              <a:t> </a:t>
            </a:r>
            <a:r>
              <a:rPr lang="es-ES" dirty="0" err="1"/>
              <a:t>Mining</a:t>
            </a:r>
            <a:r>
              <a:rPr lang="es-ES" dirty="0"/>
              <a:t> in </a:t>
            </a:r>
            <a:r>
              <a:rPr lang="es-ES" dirty="0" err="1"/>
              <a:t>Obesity</a:t>
            </a:r>
            <a:r>
              <a:rPr lang="es-ES" dirty="0"/>
              <a:t> / </a:t>
            </a:r>
            <a:r>
              <a:rPr lang="es-ES" dirty="0" err="1"/>
              <a:t>Malnutrition</a:t>
            </a:r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C65E8E-34AB-4B4B-B6BB-AB586EC0B93D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68D69CF-73BC-4E26-B56A-FEC2ABB77ED4}" type="datetime1">
              <a:rPr lang="en-GB" smtClean="0"/>
              <a:pPr/>
              <a:t>15/02/2022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3990DD-2092-47FE-986F-6EBBD6C33A7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|     Title of the presentation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45658B-448F-4298-A31D-DCDD973B395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74CE0EA-F3B5-4684-BA10-C594598FDB9C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192C032-214E-4D20-BD07-3A855B72B94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29F731E1-7E18-4CEA-96F0-F575074DB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38823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3BDFBF16-98A7-41F0-9BC1-35CF724B21C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923925" lvl="1" indent="-457200"/>
            <a:r>
              <a:rPr lang="en-AU" sz="1800" dirty="0"/>
              <a:t>EU Project for </a:t>
            </a:r>
            <a:r>
              <a:rPr lang="en-AU" sz="1800" dirty="0" err="1"/>
              <a:t>Analizing</a:t>
            </a:r>
            <a:r>
              <a:rPr lang="en-AU" sz="1800" dirty="0"/>
              <a:t> the malnutrition of elderly People in Nursing Homes</a:t>
            </a:r>
          </a:p>
          <a:p>
            <a:pPr marL="923925" lvl="1" indent="-457200"/>
            <a:r>
              <a:rPr lang="en-AU" sz="1800" dirty="0"/>
              <a:t>Data Available</a:t>
            </a:r>
          </a:p>
          <a:p>
            <a:pPr marL="1217612" lvl="2" indent="-457200"/>
            <a:r>
              <a:rPr lang="en-AU" sz="1600" dirty="0"/>
              <a:t>Height</a:t>
            </a:r>
          </a:p>
          <a:p>
            <a:pPr marL="1217612" lvl="2" indent="-457200"/>
            <a:r>
              <a:rPr lang="en-AU" sz="1600" dirty="0"/>
              <a:t>Periodic weight</a:t>
            </a:r>
          </a:p>
          <a:p>
            <a:pPr marL="1217612" lvl="2" indent="-457200"/>
            <a:r>
              <a:rPr lang="en-AU" sz="1600" dirty="0"/>
              <a:t>Mini Nutritional Assessment (MNA) before and after the study (6 Months)</a:t>
            </a:r>
          </a:p>
          <a:p>
            <a:pPr marL="923925" lvl="1" indent="-457200"/>
            <a:r>
              <a:rPr lang="en-AU" sz="1800" dirty="0"/>
              <a:t>Problem</a:t>
            </a:r>
          </a:p>
          <a:p>
            <a:pPr marL="1217612" lvl="2" indent="-457200"/>
            <a:r>
              <a:rPr lang="en-AU" sz="1600" dirty="0"/>
              <a:t>Analyse the behaviour of the Body Mass index (BMI) of elderly people</a:t>
            </a:r>
          </a:p>
          <a:p>
            <a:pPr marL="1217612" lvl="2" indent="-457200"/>
            <a:r>
              <a:rPr lang="en-AU" sz="1600" dirty="0"/>
              <a:t>Compare with MNA </a:t>
            </a:r>
          </a:p>
          <a:p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AD7FA5-E657-4003-89FE-423C9FA00D5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 dirty="0"/>
              <a:t>16/02/2022</a:t>
            </a:r>
          </a:p>
          <a:p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E39222-50D3-42D0-81C0-F795EAA9546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C19444-AD04-4B08-8417-CE855B5B34D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31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9E8C918F-A599-4252-AA30-211D76B723A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A849F80C-DDD6-4B03-8E1E-CA3904666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NutriPro</a:t>
            </a:r>
            <a:endParaRPr lang="es-E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D3FC6808-933E-4F24-893F-D77DED5DAA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" name="Picture 2" descr="http://www.projectnutripro.eu/wp-content/uploads/2016/04/Nutripro_logo.png">
            <a:extLst>
              <a:ext uri="{FF2B5EF4-FFF2-40B4-BE49-F238E27FC236}">
                <a16:creationId xmlns:a16="http://schemas.microsoft.com/office/drawing/2014/main" id="{0BC3E7FC-D49E-4B91-9E17-5D4FCC875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648" y="2378319"/>
            <a:ext cx="2770700" cy="252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258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2D59A2-F9DD-4B21-AB68-9F5E4134A2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754C6-9084-45D8-8D92-CF3D71D3B8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16/02/2022</a:t>
            </a:r>
          </a:p>
          <a:p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2EBE3F-9A4D-4FEE-A08C-4FDCDA2D6D2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336E60-EAE5-494C-BB07-6E2E2957F6A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32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69B9950-0CD0-48DF-8069-59BD097F4C1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/>
          </a:bodyPr>
          <a:lstStyle/>
          <a:p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Valero-Ramon, Z., Fernandez-Llatas, C.,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Martinez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-Millana, A., &amp; Traver, V. (2019, June). A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dynamic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behavioral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approach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nutritional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assessment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using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process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mining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In 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2019 IEEE 32nd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international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symposium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on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computer-based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medical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systems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(CBMS)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(pp. 398-404). IEEE.</a:t>
            </a:r>
            <a:endParaRPr lang="es-ES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69AA6933-D16F-4CC0-83D0-1EB610196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NutriPro</a:t>
            </a:r>
            <a:endParaRPr lang="es-ES" dirty="0"/>
          </a:p>
        </p:txBody>
      </p:sp>
      <p:pic>
        <p:nvPicPr>
          <p:cNvPr id="9" name="Marcador de contenido 4">
            <a:extLst>
              <a:ext uri="{FF2B5EF4-FFF2-40B4-BE49-F238E27FC236}">
                <a16:creationId xmlns:a16="http://schemas.microsoft.com/office/drawing/2014/main" id="{86644857-E6C5-4BF5-BE4D-819BD3569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5798" y="1800225"/>
            <a:ext cx="10720403" cy="4237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910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76604592-1B30-46ED-A451-7DC1F919C85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/>
          </a:bodyPr>
          <a:lstStyle/>
          <a:p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Valero-Ramon, Z., Fernandez-Llatas, C.,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Martinez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-Millana, A., &amp; Traver, V. (2019, June). A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dynamic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behavioral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approach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to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nutritional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assessment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using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process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mining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In 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2019 IEEE 32nd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international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symposium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on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computer-based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medical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systems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(CBMS)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(pp. 398-404). IEEE.</a:t>
            </a:r>
            <a:endParaRPr lang="es-ES" dirty="0"/>
          </a:p>
          <a:p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53D6ECD-77CD-494A-B8FE-1C0AA4661A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12920B-A293-47AF-934A-55BF37842A9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16/02/2022</a:t>
            </a:r>
          </a:p>
          <a:p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0FF650-3803-4BA9-9EC2-C2B10849098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D0F73A-D79E-4DBD-A301-C59FFEA070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33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E711983B-DEA9-40F7-876B-A0008B599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NutriPro</a:t>
            </a:r>
            <a:endParaRPr lang="es-ES" dirty="0"/>
          </a:p>
        </p:txBody>
      </p:sp>
      <p:pic>
        <p:nvPicPr>
          <p:cNvPr id="10" name="Marcador de contenido 3">
            <a:extLst>
              <a:ext uri="{FF2B5EF4-FFF2-40B4-BE49-F238E27FC236}">
                <a16:creationId xmlns:a16="http://schemas.microsoft.com/office/drawing/2014/main" id="{4026B2E6-4E3E-4EEA-9CC1-105576D8D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invGray">
          <a:xfrm>
            <a:off x="4839136" y="1643072"/>
            <a:ext cx="6867228" cy="2857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Marcador de contenido 3">
            <a:extLst>
              <a:ext uri="{FF2B5EF4-FFF2-40B4-BE49-F238E27FC236}">
                <a16:creationId xmlns:a16="http://schemas.microsoft.com/office/drawing/2014/main" id="{985017CD-2248-4833-BBA7-7A307A681E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1112" y="3516288"/>
            <a:ext cx="7869078" cy="2380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18642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BD53A6-DD26-46AA-A35B-1780BDA5F3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 dirty="0"/>
              <a:t>16/02/2022</a:t>
            </a:r>
          </a:p>
          <a:p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16A31F-AD22-43B2-8B09-BCB2DD47D07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552D3E-D1F4-46A8-AF0F-9352EBFDF86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34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5D83143-9001-4434-A93C-6BF2ACAB16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/>
          </a:bodyPr>
          <a:lstStyle/>
          <a:p>
            <a:r>
              <a:rPr lang="es-E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Valero-Ramon, Z., Fernandez-Llatas, C., Martinez-Millana, A., &amp; Traver, V. (2019, June). A dynamic behavioral approach to nutritional assessment using process mining. In </a:t>
            </a:r>
            <a:r>
              <a:rPr lang="es-ES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2019 IEEE 32nd international symposium on computer-based medical systems (CBMS)</a:t>
            </a:r>
            <a:r>
              <a:rPr lang="es-ES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(pp. 398-404). IEEE.</a:t>
            </a:r>
            <a:endParaRPr lang="es-ES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68BDF220-3B46-44CC-A2F1-F355F7BE9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Interactive </a:t>
            </a:r>
            <a:r>
              <a:rPr lang="es-ES" dirty="0" err="1"/>
              <a:t>Process</a:t>
            </a:r>
            <a:r>
              <a:rPr lang="es-ES" dirty="0"/>
              <a:t> </a:t>
            </a:r>
            <a:r>
              <a:rPr lang="es-ES" dirty="0" err="1"/>
              <a:t>Indicators</a:t>
            </a:r>
            <a:endParaRPr lang="es-E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21E1A513-6865-4627-BFAC-EC0BAD8DCB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Marcador de contenido 8">
            <a:extLst>
              <a:ext uri="{FF2B5EF4-FFF2-40B4-BE49-F238E27FC236}">
                <a16:creationId xmlns:a16="http://schemas.microsoft.com/office/drawing/2014/main" id="{3DF226DD-6388-4413-A162-7FEAD9F63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4113" y="1800225"/>
            <a:ext cx="5472112" cy="4237038"/>
          </a:xfrm>
        </p:spPr>
        <p:txBody>
          <a:bodyPr/>
          <a:lstStyle/>
          <a:p>
            <a:pPr marL="752475" lvl="1"/>
            <a:endParaRPr lang="en-GB" dirty="0"/>
          </a:p>
          <a:p>
            <a:pPr marL="752475" lvl="1"/>
            <a:r>
              <a:rPr lang="en-GB" sz="1800" dirty="0"/>
              <a:t>Enhanced and Interactive KPIs</a:t>
            </a:r>
          </a:p>
          <a:p>
            <a:pPr marL="752475" lvl="1"/>
            <a:r>
              <a:rPr lang="en-GB" sz="1800" dirty="0"/>
              <a:t>IPIs as a Formal Questions</a:t>
            </a:r>
          </a:p>
          <a:p>
            <a:pPr marL="752475" lvl="1"/>
            <a:r>
              <a:rPr lang="en-GB" sz="1800" dirty="0"/>
              <a:t>Defining relative Measures</a:t>
            </a:r>
          </a:p>
          <a:p>
            <a:pPr lvl="3"/>
            <a:r>
              <a:rPr lang="en-GB" sz="1800" dirty="0"/>
              <a:t>Conformance algorithms between IPIs</a:t>
            </a:r>
          </a:p>
          <a:p>
            <a:pPr lvl="2"/>
            <a:r>
              <a:rPr lang="en-GB" sz="1800" dirty="0"/>
              <a:t>‘Full Crawling’. </a:t>
            </a:r>
          </a:p>
          <a:p>
            <a:pPr lvl="3"/>
            <a:r>
              <a:rPr lang="en-GB" sz="1800" dirty="0"/>
              <a:t>processes </a:t>
            </a:r>
            <a:r>
              <a:rPr lang="en-GB" sz="1800" dirty="0">
                <a:sym typeface="Wingdings" panose="05000000000000000000" pitchFamily="2" charset="2"/>
              </a:rPr>
              <a:t></a:t>
            </a:r>
            <a:r>
              <a:rPr lang="en-GB" sz="1800" dirty="0"/>
              <a:t> Individual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A48B9F3-4A37-4F20-9006-8644D4A61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84" y="2702671"/>
            <a:ext cx="4797187" cy="207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88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A4E7B8B-BF87-4EB0-B78D-AE31E15F109A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en-GB" dirty="0"/>
              <a:t>16/02/2022</a:t>
            </a:r>
          </a:p>
          <a:p>
            <a:endParaRPr lang="en-GB" noProof="0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346FF55-73CD-4FE4-A981-E41FF750D57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00EB62D-ACB4-49E6-9931-69601485685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35</a:t>
            </a:fld>
            <a:endParaRPr lang="en-GB" noProof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80A960-1A2D-4CC1-B8DB-9C40776D25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690AF0EA-C8F5-4D78-94DC-1E9815096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KPIs</a:t>
            </a:r>
            <a:r>
              <a:rPr lang="es-ES" dirty="0"/>
              <a:t> vs IPI</a:t>
            </a: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B78F4114-0D3A-4DF5-B006-63013849EC15}"/>
              </a:ext>
            </a:extLst>
          </p:cNvPr>
          <p:cNvSpPr>
            <a:spLocks noGrp="1"/>
          </p:cNvSpPr>
          <p:nvPr>
            <p:ph sz="half" idx="25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 err="1"/>
              <a:t>Quantitative</a:t>
            </a:r>
            <a:r>
              <a:rPr lang="es-ES" sz="1800" dirty="0"/>
              <a:t> </a:t>
            </a:r>
            <a:r>
              <a:rPr lang="es-ES" sz="1800" dirty="0" err="1"/>
              <a:t>comparison</a:t>
            </a:r>
            <a:endParaRPr lang="es-E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 err="1"/>
              <a:t>Number</a:t>
            </a:r>
            <a:endParaRPr lang="es-E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 err="1"/>
              <a:t>Predefined</a:t>
            </a:r>
            <a:r>
              <a:rPr lang="es-ES" sz="1800" dirty="0"/>
              <a:t> </a:t>
            </a:r>
            <a:r>
              <a:rPr lang="es-ES" sz="1800" dirty="0" err="1"/>
              <a:t>Questions</a:t>
            </a:r>
            <a:endParaRPr lang="es-E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 err="1"/>
              <a:t>Require</a:t>
            </a:r>
            <a:r>
              <a:rPr lang="es-ES" sz="1800" dirty="0"/>
              <a:t> Data </a:t>
            </a:r>
            <a:r>
              <a:rPr lang="es-ES" sz="1800" dirty="0" err="1"/>
              <a:t>Engineers</a:t>
            </a:r>
            <a:r>
              <a:rPr lang="es-ES" sz="1800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 err="1"/>
              <a:t>Requires</a:t>
            </a:r>
            <a:r>
              <a:rPr lang="es-ES" sz="1800" dirty="0"/>
              <a:t> </a:t>
            </a:r>
            <a:r>
              <a:rPr lang="es-ES" sz="1800" dirty="0" err="1"/>
              <a:t>assumptions</a:t>
            </a:r>
            <a:r>
              <a:rPr lang="es-ES" sz="1800" dirty="0"/>
              <a:t> </a:t>
            </a:r>
            <a:r>
              <a:rPr lang="es-ES" sz="1800" dirty="0" err="1"/>
              <a:t>about</a:t>
            </a:r>
            <a:r>
              <a:rPr lang="es-ES" sz="1800" dirty="0"/>
              <a:t> </a:t>
            </a:r>
            <a:r>
              <a:rPr lang="es-ES" sz="1800" dirty="0" err="1"/>
              <a:t>the</a:t>
            </a:r>
            <a:r>
              <a:rPr lang="es-ES" sz="1800" dirty="0"/>
              <a:t> </a:t>
            </a:r>
            <a:r>
              <a:rPr lang="es-ES" sz="1800" dirty="0" err="1"/>
              <a:t>process</a:t>
            </a:r>
            <a:r>
              <a:rPr lang="es-ES" sz="1800" dirty="0"/>
              <a:t> </a:t>
            </a:r>
            <a:r>
              <a:rPr lang="es-ES" sz="1800" dirty="0" err="1"/>
              <a:t>behavior</a:t>
            </a:r>
            <a:endParaRPr lang="es-E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dirty="0"/>
          </a:p>
        </p:txBody>
      </p:sp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33CADEB8-416B-42C0-AB81-5DFEC31E3B4C}"/>
              </a:ext>
            </a:extLst>
          </p:cNvPr>
          <p:cNvSpPr>
            <a:spLocks noGrp="1"/>
          </p:cNvSpPr>
          <p:nvPr>
            <p:ph sz="half" idx="2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 err="1"/>
              <a:t>Qualitative</a:t>
            </a:r>
            <a:r>
              <a:rPr lang="es-ES" sz="1800" dirty="0"/>
              <a:t> &amp; </a:t>
            </a:r>
            <a:r>
              <a:rPr lang="es-ES" sz="1800" dirty="0" err="1"/>
              <a:t>Quantitative</a:t>
            </a:r>
            <a:r>
              <a:rPr lang="es-ES" sz="1800" dirty="0"/>
              <a:t> </a:t>
            </a:r>
            <a:r>
              <a:rPr lang="es-ES" sz="1800" dirty="0" err="1"/>
              <a:t>comparison</a:t>
            </a:r>
            <a:endParaRPr lang="es-E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Visual </a:t>
            </a:r>
            <a:r>
              <a:rPr lang="es-ES" sz="1800" dirty="0" err="1"/>
              <a:t>Navigable</a:t>
            </a:r>
            <a:r>
              <a:rPr lang="es-ES" sz="1800" dirty="0"/>
              <a:t> </a:t>
            </a:r>
            <a:r>
              <a:rPr lang="es-ES" sz="1800" dirty="0" err="1"/>
              <a:t>Model</a:t>
            </a:r>
            <a:endParaRPr lang="es-E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/>
              <a:t>Open </a:t>
            </a:r>
            <a:r>
              <a:rPr lang="es-ES" sz="1800" dirty="0" err="1"/>
              <a:t>Questions</a:t>
            </a:r>
            <a:endParaRPr lang="es-E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 err="1"/>
              <a:t>Created</a:t>
            </a:r>
            <a:r>
              <a:rPr lang="es-ES" sz="1800" dirty="0"/>
              <a:t> </a:t>
            </a:r>
            <a:r>
              <a:rPr lang="es-ES" sz="1800" dirty="0" err="1"/>
              <a:t>mainly</a:t>
            </a:r>
            <a:r>
              <a:rPr lang="es-ES" sz="1800" dirty="0"/>
              <a:t> </a:t>
            </a:r>
            <a:r>
              <a:rPr lang="es-ES" sz="1800" dirty="0" err="1"/>
              <a:t>by</a:t>
            </a:r>
            <a:r>
              <a:rPr lang="es-ES" sz="1800" dirty="0"/>
              <a:t> </a:t>
            </a:r>
            <a:r>
              <a:rPr lang="es-ES" sz="1800" dirty="0" err="1"/>
              <a:t>Health</a:t>
            </a:r>
            <a:r>
              <a:rPr lang="es-ES" sz="1800" dirty="0"/>
              <a:t> Staff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dirty="0" err="1"/>
              <a:t>Handle</a:t>
            </a:r>
            <a:r>
              <a:rPr lang="es-ES" sz="1800" dirty="0"/>
              <a:t> </a:t>
            </a:r>
            <a:r>
              <a:rPr lang="es-ES" sz="1800" dirty="0" err="1"/>
              <a:t>the</a:t>
            </a:r>
            <a:r>
              <a:rPr lang="es-ES" sz="1800" dirty="0"/>
              <a:t> real </a:t>
            </a:r>
            <a:r>
              <a:rPr lang="es-ES" sz="1800" dirty="0" err="1"/>
              <a:t>process</a:t>
            </a:r>
            <a:endParaRPr lang="es-ES" sz="1800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A3F5A533-3246-4082-BDC1-CD4C2E04F5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063F9942-6DD2-465B-A2F7-A19FF028BC0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Key Performance </a:t>
            </a:r>
            <a:r>
              <a:rPr lang="es-ES" dirty="0" err="1"/>
              <a:t>Indicators</a:t>
            </a:r>
            <a:endParaRPr lang="es-ES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23C8DCDE-CAA6-4828-9719-4C7C4D339E3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Interactive </a:t>
            </a:r>
            <a:r>
              <a:rPr lang="es-ES" dirty="0" err="1"/>
              <a:t>Process</a:t>
            </a:r>
            <a:r>
              <a:rPr lang="es-ES" dirty="0"/>
              <a:t> </a:t>
            </a:r>
            <a:r>
              <a:rPr lang="es-ES" dirty="0" err="1"/>
              <a:t>Indicators</a:t>
            </a:r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8EE3B50-2C4B-41AB-8412-78C1114BB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314" y="4722911"/>
            <a:ext cx="2696734" cy="1166987"/>
          </a:xfrm>
          <a:prstGeom prst="rect">
            <a:avLst/>
          </a:prstGeom>
        </p:spPr>
      </p:pic>
      <p:pic>
        <p:nvPicPr>
          <p:cNvPr id="4098" name="Picture 2" descr="Dashboard KPI-period-compare">
            <a:extLst>
              <a:ext uri="{FF2B5EF4-FFF2-40B4-BE49-F238E27FC236}">
                <a16:creationId xmlns:a16="http://schemas.microsoft.com/office/drawing/2014/main" id="{BFC61084-8178-4C39-A8FB-651900774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992" y="4614244"/>
            <a:ext cx="1902141" cy="139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2326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sultado de imagen de sepsis">
            <a:extLst>
              <a:ext uri="{FF2B5EF4-FFF2-40B4-BE49-F238E27FC236}">
                <a16:creationId xmlns:a16="http://schemas.microsoft.com/office/drawing/2014/main" id="{35B69B88-16E2-4C43-B945-2EE981767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25" y="-55563"/>
            <a:ext cx="12192000" cy="6608763"/>
          </a:xfrm>
          <a:prstGeom prst="rect">
            <a:avLst/>
          </a:prstGeom>
          <a:noFill/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D4CE548-1218-4DDF-AAD5-70F737C18F4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s-ES" dirty="0"/>
              <a:t>Sepsis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06A712-AB6E-4A04-985C-A3A2A03D3D4A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68D69CF-73BC-4E26-B56A-FEC2ABB77ED4}" type="datetime1">
              <a:rPr lang="en-GB" smtClean="0"/>
              <a:pPr/>
              <a:t>15/02/2022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24BD07-EFA6-4884-9DB9-C76AD403753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|     Title of the presentation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C26A84-10ED-4D0C-95D0-67B62F6FCBB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74CE0EA-F3B5-4684-BA10-C594598FDB9C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E6C09363-3AA2-42CE-9E5D-610F030D759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30819FB0-DA63-4AC5-9E3B-126AF7DAD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88673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AA49AA57-CCB4-4422-A241-AF703E0369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BD0ACD-312A-4B9C-8482-0E6648D7DE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CFAE0B-4288-4065-81EC-68046EBF071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16/02/2022</a:t>
            </a:r>
          </a:p>
          <a:p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00BBDD-0056-4886-8768-8DCDC168E9F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2DD647-A65D-41A3-8B39-610796D2E2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37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0EBC4BC1-851B-41C1-91C1-33310292E1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716FA584-0521-4FF9-B6A6-B6B959D5C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Vacuminner</a:t>
            </a:r>
            <a:r>
              <a:rPr lang="es-ES" dirty="0"/>
              <a:t> Project</a:t>
            </a:r>
          </a:p>
        </p:txBody>
      </p:sp>
      <p:pic>
        <p:nvPicPr>
          <p:cNvPr id="9" name="Picture 2" descr="Resultado de imagen de base de datos icono">
            <a:extLst>
              <a:ext uri="{FF2B5EF4-FFF2-40B4-BE49-F238E27FC236}">
                <a16:creationId xmlns:a16="http://schemas.microsoft.com/office/drawing/2014/main" id="{8A592693-BB34-41EA-8F6C-F68375254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2524125"/>
            <a:ext cx="106362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4">
            <a:extLst>
              <a:ext uri="{FF2B5EF4-FFF2-40B4-BE49-F238E27FC236}">
                <a16:creationId xmlns:a16="http://schemas.microsoft.com/office/drawing/2014/main" id="{1D4C2AC5-FD6B-43C2-BC3D-1395BC145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3813" y="3683000"/>
            <a:ext cx="16854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800" dirty="0"/>
              <a:t>BBDD TAIWAN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800" dirty="0"/>
              <a:t>3 year diagnosis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800" dirty="0"/>
              <a:t>23M patients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800" dirty="0"/>
              <a:t>1B events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F53CC03D-FED1-4D95-8A96-89835A597B38}"/>
              </a:ext>
            </a:extLst>
          </p:cNvPr>
          <p:cNvSpPr/>
          <p:nvPr/>
        </p:nvSpPr>
        <p:spPr>
          <a:xfrm>
            <a:off x="5216525" y="2544763"/>
            <a:ext cx="1482725" cy="1044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Diagnoses Sepsis</a:t>
            </a:r>
          </a:p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Patients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B2B4C57F-7EA1-4A31-9A38-C31D1AF7615D}"/>
              </a:ext>
            </a:extLst>
          </p:cNvPr>
          <p:cNvSpPr/>
          <p:nvPr/>
        </p:nvSpPr>
        <p:spPr>
          <a:xfrm>
            <a:off x="9304338" y="2535238"/>
            <a:ext cx="1466850" cy="1063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Non-Sepsis Patients</a:t>
            </a:r>
          </a:p>
        </p:txBody>
      </p:sp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6B376037-51D7-4B66-91F7-0AD450847C88}"/>
              </a:ext>
            </a:extLst>
          </p:cNvPr>
          <p:cNvSpPr/>
          <p:nvPr/>
        </p:nvSpPr>
        <p:spPr>
          <a:xfrm>
            <a:off x="3276600" y="2841625"/>
            <a:ext cx="1063625" cy="447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CA90DB4B-D442-48D7-AB30-38C60533E246}"/>
              </a:ext>
            </a:extLst>
          </p:cNvPr>
          <p:cNvSpPr/>
          <p:nvPr/>
        </p:nvSpPr>
        <p:spPr>
          <a:xfrm>
            <a:off x="7470775" y="2846388"/>
            <a:ext cx="1063625" cy="449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CuadroTexto 9">
            <a:extLst>
              <a:ext uri="{FF2B5EF4-FFF2-40B4-BE49-F238E27FC236}">
                <a16:creationId xmlns:a16="http://schemas.microsoft.com/office/drawing/2014/main" id="{BD2E2AF9-4801-45B0-9FF5-29D9D88C2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671888"/>
            <a:ext cx="13431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800" dirty="0"/>
              <a:t>1.2K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800" dirty="0"/>
              <a:t> &gt; 6 months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800" dirty="0"/>
              <a:t>&gt; 50 years</a:t>
            </a:r>
          </a:p>
        </p:txBody>
      </p:sp>
      <p:sp>
        <p:nvSpPr>
          <p:cNvPr id="16" name="CuadroTexto 10">
            <a:extLst>
              <a:ext uri="{FF2B5EF4-FFF2-40B4-BE49-F238E27FC236}">
                <a16:creationId xmlns:a16="http://schemas.microsoft.com/office/drawing/2014/main" id="{4EE9C5E1-F743-4C25-B8BF-71752E773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3850" y="3598863"/>
            <a:ext cx="12902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800" dirty="0"/>
              <a:t>4M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800" dirty="0"/>
              <a:t> &gt; 6 months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800" dirty="0"/>
              <a:t>&gt; 50  years</a:t>
            </a:r>
          </a:p>
        </p:txBody>
      </p:sp>
    </p:spTree>
    <p:extLst>
      <p:ext uri="{BB962C8B-B14F-4D97-AF65-F5344CB8AC3E}">
        <p14:creationId xmlns:p14="http://schemas.microsoft.com/office/powerpoint/2010/main" val="42331081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E59B3BB7-8230-431F-B0C4-14782F725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s-ES" dirty="0"/>
              <a:t>304 patterns of sepsis patients not repeated in 4M  non sepsis patients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s-ES" dirty="0"/>
              <a:t>Total 683 cases discovered of 1298 total cases</a:t>
            </a:r>
          </a:p>
          <a:p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BDBACF0-25FE-49CF-8AC3-92F47F5924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CFB34B-8EDA-4733-98DE-AF06B01F9F9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16/02/2022</a:t>
            </a:r>
          </a:p>
          <a:p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27A621-D6B9-4B37-B251-A09646BF3DE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3FC25C-5852-46B6-AC09-5D28A9DF4D5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38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A708BC19-07BF-4194-82DD-30FB2DEB8E3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ACA9C519-DA96-40F9-8279-060A16044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Pattern</a:t>
            </a:r>
            <a:r>
              <a:rPr lang="es-ES" dirty="0"/>
              <a:t> </a:t>
            </a:r>
            <a:r>
              <a:rPr lang="es-ES" dirty="0" err="1"/>
              <a:t>Search</a:t>
            </a:r>
            <a:endParaRPr lang="es-ES" dirty="0"/>
          </a:p>
        </p:txBody>
      </p:sp>
      <p:pic>
        <p:nvPicPr>
          <p:cNvPr id="9" name="Imagen 4">
            <a:extLst>
              <a:ext uri="{FF2B5EF4-FFF2-40B4-BE49-F238E27FC236}">
                <a16:creationId xmlns:a16="http://schemas.microsoft.com/office/drawing/2014/main" id="{5E410B51-5FFB-42E0-88A9-4128CCA92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99" y="3232088"/>
            <a:ext cx="3395663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5">
            <a:extLst>
              <a:ext uri="{FF2B5EF4-FFF2-40B4-BE49-F238E27FC236}">
                <a16:creationId xmlns:a16="http://schemas.microsoft.com/office/drawing/2014/main" id="{BEF238DA-B9E7-4554-8BDA-991359709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969" y="5073588"/>
            <a:ext cx="2294218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100" dirty="0"/>
              <a:t>250(diabetes) 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100" dirty="0"/>
              <a:t>789(abdomen and pelvis symptoms) 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100" dirty="0"/>
              <a:t>366(Cataract)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100" dirty="0"/>
              <a:t>24/1298 Sepsis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100" dirty="0"/>
              <a:t>0/4187529 Non sepsis</a:t>
            </a:r>
          </a:p>
        </p:txBody>
      </p:sp>
      <p:pic>
        <p:nvPicPr>
          <p:cNvPr id="11" name="Imagen 6">
            <a:extLst>
              <a:ext uri="{FF2B5EF4-FFF2-40B4-BE49-F238E27FC236}">
                <a16:creationId xmlns:a16="http://schemas.microsoft.com/office/drawing/2014/main" id="{BA336FB0-2B4C-406B-9E6A-29F2ABA31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749" y="3179700"/>
            <a:ext cx="30861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uadroTexto 7">
            <a:extLst>
              <a:ext uri="{FF2B5EF4-FFF2-40B4-BE49-F238E27FC236}">
                <a16:creationId xmlns:a16="http://schemas.microsoft.com/office/drawing/2014/main" id="{FE49ED28-908C-46D7-85DD-F2ABEB079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8016" y="5073588"/>
            <a:ext cx="2089033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100" dirty="0"/>
              <a:t>272(diabetic </a:t>
            </a:r>
            <a:r>
              <a:rPr lang="en-GB" altLang="es-ES" sz="1100" dirty="0" err="1"/>
              <a:t>dyslipidemia</a:t>
            </a:r>
            <a:r>
              <a:rPr lang="en-GB" altLang="es-ES" sz="1100" dirty="0"/>
              <a:t>) 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100" dirty="0"/>
              <a:t>536(</a:t>
            </a:r>
            <a:r>
              <a:rPr lang="es-ES" altLang="es-ES" sz="1100" dirty="0" err="1"/>
              <a:t>Stomach</a:t>
            </a:r>
            <a:r>
              <a:rPr lang="es-ES" altLang="es-ES" sz="1100" dirty="0"/>
              <a:t> </a:t>
            </a:r>
            <a:r>
              <a:rPr lang="es-ES" altLang="es-ES" sz="1100" dirty="0" err="1"/>
              <a:t>function</a:t>
            </a:r>
            <a:r>
              <a:rPr lang="es-ES" altLang="es-ES" sz="1100" dirty="0"/>
              <a:t> </a:t>
            </a:r>
            <a:r>
              <a:rPr lang="es-ES" altLang="es-ES" sz="1100" dirty="0" err="1"/>
              <a:t>disorders</a:t>
            </a:r>
            <a:r>
              <a:rPr lang="en-GB" altLang="es-ES" sz="1100" dirty="0"/>
              <a:t>) 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100" dirty="0"/>
              <a:t>V70(Medical Test)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100" dirty="0"/>
              <a:t>39/1298 Sepsis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100" dirty="0"/>
              <a:t>0/4187529 Non sepsis</a:t>
            </a:r>
          </a:p>
        </p:txBody>
      </p:sp>
      <p:pic>
        <p:nvPicPr>
          <p:cNvPr id="13" name="Imagen 8">
            <a:extLst>
              <a:ext uri="{FF2B5EF4-FFF2-40B4-BE49-F238E27FC236}">
                <a16:creationId xmlns:a16="http://schemas.microsoft.com/office/drawing/2014/main" id="{B0BF0601-6135-4A7E-8B87-FB9FCBAB3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249" y="3179700"/>
            <a:ext cx="3749675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uadroTexto 9">
            <a:extLst>
              <a:ext uri="{FF2B5EF4-FFF2-40B4-BE49-F238E27FC236}">
                <a16:creationId xmlns:a16="http://schemas.microsoft.com/office/drawing/2014/main" id="{1722CE28-DA82-4B63-8C46-799E79F09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3461" y="5098988"/>
            <a:ext cx="365125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100" dirty="0"/>
              <a:t>300(</a:t>
            </a:r>
            <a:r>
              <a:rPr lang="en-US" altLang="es-ES" sz="1100" dirty="0"/>
              <a:t>Anxiety, dissociative and </a:t>
            </a:r>
            <a:r>
              <a:rPr lang="en-US" altLang="es-ES" sz="1100" dirty="0" err="1"/>
              <a:t>somatomorphic</a:t>
            </a:r>
            <a:r>
              <a:rPr lang="en-US" altLang="es-ES" sz="1100" dirty="0"/>
              <a:t> disorders</a:t>
            </a:r>
            <a:r>
              <a:rPr lang="en-GB" altLang="es-ES" sz="1100" dirty="0"/>
              <a:t>)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100" dirty="0"/>
              <a:t>402(Hypertension)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100" dirty="0"/>
              <a:t>536(</a:t>
            </a:r>
            <a:r>
              <a:rPr lang="es-ES" altLang="es-ES" sz="1100" dirty="0" err="1"/>
              <a:t>Stomach</a:t>
            </a:r>
            <a:r>
              <a:rPr lang="es-ES" altLang="es-ES" sz="1100" dirty="0"/>
              <a:t> </a:t>
            </a:r>
            <a:r>
              <a:rPr lang="es-ES" altLang="es-ES" sz="1100" dirty="0" err="1"/>
              <a:t>function</a:t>
            </a:r>
            <a:r>
              <a:rPr lang="es-ES" altLang="es-ES" sz="1100" dirty="0"/>
              <a:t> </a:t>
            </a:r>
            <a:r>
              <a:rPr lang="es-ES" altLang="es-ES" sz="1100" dirty="0" err="1"/>
              <a:t>disorders</a:t>
            </a:r>
            <a:r>
              <a:rPr lang="en-GB" altLang="es-ES" sz="1100" dirty="0"/>
              <a:t>)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100" dirty="0"/>
              <a:t>39/1298 Sepsis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s-ES" sz="1100" dirty="0"/>
              <a:t>0/4187529 Non Sepsis</a:t>
            </a:r>
          </a:p>
        </p:txBody>
      </p:sp>
    </p:spTree>
    <p:extLst>
      <p:ext uri="{BB962C8B-B14F-4D97-AF65-F5344CB8AC3E}">
        <p14:creationId xmlns:p14="http://schemas.microsoft.com/office/powerpoint/2010/main" val="29762132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www.ariasystems.com/blog/wp-content/uploads/2016/10/AI-machine-learning.jpg">
            <a:extLst>
              <a:ext uri="{FF2B5EF4-FFF2-40B4-BE49-F238E27FC236}">
                <a16:creationId xmlns:a16="http://schemas.microsoft.com/office/drawing/2014/main" id="{3709B103-4BC3-4ED0-878B-DD91D5C09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66762" cy="720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3C9BB2-8919-4EB0-BA8C-0D4C68A26B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s-ES" dirty="0" err="1"/>
              <a:t>IoT</a:t>
            </a:r>
            <a:r>
              <a:rPr lang="es-ES" dirty="0"/>
              <a:t> / Human </a:t>
            </a:r>
            <a:r>
              <a:rPr lang="es-ES" dirty="0" err="1"/>
              <a:t>Behavior</a:t>
            </a:r>
            <a:r>
              <a:rPr lang="es-ES" dirty="0"/>
              <a:t> </a:t>
            </a:r>
            <a:r>
              <a:rPr lang="es-ES" dirty="0" err="1"/>
              <a:t>Modeling</a:t>
            </a:r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3366C7-0785-43EB-8831-B0421149785B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68D69CF-73BC-4E26-B56A-FEC2ABB77ED4}" type="datetime1">
              <a:rPr lang="en-GB" smtClean="0"/>
              <a:pPr/>
              <a:t>15/02/2022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5244F1-8924-48DE-BE2D-63B094D94C9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|     Title of the presentation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B71824-5294-4EFB-9AB0-0F84B3E8123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74CE0EA-F3B5-4684-BA10-C594598FDB9C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6D2003C-8673-4712-8545-5D0C9EABCC1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4D612770-AF33-4048-99F5-00C31D96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1009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prove the real process with Process Mining - Dynatos">
            <a:extLst>
              <a:ext uri="{FF2B5EF4-FFF2-40B4-BE49-F238E27FC236}">
                <a16:creationId xmlns:a16="http://schemas.microsoft.com/office/drawing/2014/main" id="{B326F501-46F5-43CC-8FDB-0C7E4493E2CB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5BACDE-7516-49AB-8A0C-562AC9643F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s-ES" dirty="0" err="1"/>
              <a:t>Processes</a:t>
            </a:r>
            <a:r>
              <a:rPr lang="es-ES" dirty="0"/>
              <a:t> in </a:t>
            </a:r>
            <a:r>
              <a:rPr lang="es-ES" dirty="0" err="1"/>
              <a:t>HealthCare</a:t>
            </a:r>
            <a:endParaRPr lang="es-ES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0CB74ABE-61E4-4633-A31A-CDC0927AB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60551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D551B1-65AE-466E-AC51-E593B0332D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D0B31A-4FE0-4770-9683-5952C65110F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16/02/2022</a:t>
            </a:r>
          </a:p>
          <a:p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277CDE-8769-40A0-AE14-6D9DE089118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69C73F-EA4D-43AD-8083-83F63935820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40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4941DF41-75FC-41CC-AD8E-F7687CB387C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313A71B8-057F-4301-A65B-6B0D628FF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59206DE-BF71-44CC-BC78-4A7015E8CD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1711" y="1879890"/>
            <a:ext cx="7304960" cy="4077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http://facultymembers.sbu.ac.ir/ghassemian/wp-content/uploads/2015/10/esense1.png">
            <a:extLst>
              <a:ext uri="{FF2B5EF4-FFF2-40B4-BE49-F238E27FC236}">
                <a16:creationId xmlns:a16="http://schemas.microsoft.com/office/drawing/2014/main" id="{4B1A8AF3-3FB7-4AB4-BA3F-3C9FA42C6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881" y="1879890"/>
            <a:ext cx="2502483" cy="110941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559870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285336D-EA15-4BEF-B991-26F826FE5E22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en-GB" dirty="0"/>
              <a:t>16/02/2022</a:t>
            </a:r>
          </a:p>
          <a:p>
            <a:endParaRPr lang="en-GB" noProof="0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F95152D-0F31-4E19-A06D-D97B4110EE2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5D410BB-5996-49A9-92D8-2D61EB491D7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41</a:t>
            </a:fld>
            <a:endParaRPr lang="en-GB" noProof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BF01853-FAAF-4DB9-BC6C-19BA5CFEFFA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Dogan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O.,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Martinez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-Millana, A., Rojas, E., Sepúlveda, M., Munoz-Gama, J., Traver, V., &amp; Fernandez-Llatas, C. (2019). Individual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behavior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modeling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sensors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using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process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mining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Electronics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8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(7), 766</a:t>
            </a:r>
            <a:endParaRPr lang="es-ES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EC448AAD-AFFA-4686-A7B4-E03D48B59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9C813204-6BB4-4BC9-A66B-090486531C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10F7C6E5-A333-4BAC-9851-61824B8CEED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 lnSpcReduction="10000"/>
          </a:bodyPr>
          <a:lstStyle/>
          <a:p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Daily</a:t>
            </a:r>
            <a:r>
              <a:rPr lang="es-ES" dirty="0"/>
              <a:t> </a:t>
            </a:r>
            <a:r>
              <a:rPr lang="es-ES" dirty="0" err="1"/>
              <a:t>Behaviors</a:t>
            </a:r>
            <a:endParaRPr lang="es-ES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D7F4733E-C29F-49C8-8B79-7D76B0E0601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lnSpcReduction="10000"/>
          </a:bodyPr>
          <a:lstStyle/>
          <a:p>
            <a:r>
              <a:rPr lang="es-ES" dirty="0" err="1"/>
              <a:t>One</a:t>
            </a:r>
            <a:r>
              <a:rPr lang="es-ES" dirty="0"/>
              <a:t> Day </a:t>
            </a:r>
            <a:r>
              <a:rPr lang="es-ES" dirty="0" err="1"/>
              <a:t>Behavior</a:t>
            </a:r>
            <a:endParaRPr lang="es-ES" dirty="0"/>
          </a:p>
        </p:txBody>
      </p:sp>
      <p:pic>
        <p:nvPicPr>
          <p:cNvPr id="12" name="Marcador de contenido 4">
            <a:extLst>
              <a:ext uri="{FF2B5EF4-FFF2-40B4-BE49-F238E27FC236}">
                <a16:creationId xmlns:a16="http://schemas.microsoft.com/office/drawing/2014/main" id="{879D8972-6571-4372-A2C6-B1060130D8A7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400" y="2218884"/>
            <a:ext cx="4819649" cy="3731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Marcador de contenido 12">
            <a:extLst>
              <a:ext uri="{FF2B5EF4-FFF2-40B4-BE49-F238E27FC236}">
                <a16:creationId xmlns:a16="http://schemas.microsoft.com/office/drawing/2014/main" id="{A84E0B05-4E90-452B-B8CD-1B3E0F2B00BB}"/>
              </a:ext>
            </a:extLst>
          </p:cNvPr>
          <p:cNvPicPr>
            <a:picLocks noGrp="1" noChangeAspect="1"/>
          </p:cNvPicPr>
          <p:nvPr>
            <p:ph sz="half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295165"/>
            <a:ext cx="3365181" cy="3423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74912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203542-64CC-4A74-85DB-39C320DE812F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 dirty="0"/>
              <a:t>16/02/2022</a:t>
            </a:r>
          </a:p>
          <a:p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D3B1C1-742B-4A20-9CB3-D2ACFE84A03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A5F9EB-2C2F-4D7A-831B-5E1E91E1D87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42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436D711-357E-4F89-AAC2-775FAD7388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Dogan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O.,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Martinez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-Millana, A., Rojas, E., Sepúlveda, M., Munoz-Gama, J., Traver, V., &amp; Fernandez-Llatas, C. (2019). Individual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behavior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modeling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sensors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using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process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mining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Electronics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8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(7), 766</a:t>
            </a:r>
            <a:endParaRPr lang="es-ES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2C9A4F0E-FAA2-40F3-B064-ACE8BFEA5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Behavioral</a:t>
            </a:r>
            <a:r>
              <a:rPr lang="es-ES" dirty="0"/>
              <a:t> </a:t>
            </a:r>
            <a:r>
              <a:rPr lang="es-ES" dirty="0" err="1"/>
              <a:t>Clusters</a:t>
            </a:r>
            <a:endParaRPr lang="es-E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55F16255-2152-4F8F-B204-EFDE7C55A8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" name="Marcador de contenido 4">
            <a:extLst>
              <a:ext uri="{FF2B5EF4-FFF2-40B4-BE49-F238E27FC236}">
                <a16:creationId xmlns:a16="http://schemas.microsoft.com/office/drawing/2014/main" id="{547AEA29-9958-42AC-8F4C-99EF3A8EEC6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425" y="1800225"/>
            <a:ext cx="5472113" cy="4237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FB90148-12AA-4482-B863-48D110EBF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100" y="2509610"/>
            <a:ext cx="3329507" cy="3387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 descr="http://www.activageproject.eu/images/general/activage-logo.png">
            <a:extLst>
              <a:ext uri="{FF2B5EF4-FFF2-40B4-BE49-F238E27FC236}">
                <a16:creationId xmlns:a16="http://schemas.microsoft.com/office/drawing/2014/main" id="{A318B41B-1738-49D0-901E-28342335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707" y="1476928"/>
            <a:ext cx="1920590" cy="78104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3154728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EF155AB-8285-4B40-ADC1-5DF56D377302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en-GB" dirty="0"/>
              <a:t>16/02/2022</a:t>
            </a:r>
          </a:p>
          <a:p>
            <a:endParaRPr lang="en-GB" noProof="0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B8881FC-C02D-4B27-BED7-553BB15FACE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5B7B99C-204A-469D-9B7A-88FC3DA6514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43</a:t>
            </a:fld>
            <a:endParaRPr lang="en-GB" noProof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6F165D8-ADCE-40FF-B0C0-B12589FFD4E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Dogan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O.,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Martinez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-Millana, A., Rojas, E., Sepúlveda, M., Munoz-Gama, J., Traver, V., &amp; Fernandez-Llatas, C. (2019). Individual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behavior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modeling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sensors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using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process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mining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Electronics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8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(7), 766</a:t>
            </a:r>
            <a:endParaRPr lang="es-ES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82233062-D540-4043-A894-9043E810F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Behavioral</a:t>
            </a:r>
            <a:r>
              <a:rPr lang="es-ES" dirty="0"/>
              <a:t> </a:t>
            </a:r>
            <a:r>
              <a:rPr lang="es-ES" dirty="0" err="1"/>
              <a:t>Clusters</a:t>
            </a:r>
            <a:endParaRPr lang="es-ES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608C3AF-82A3-4086-9B04-CB64B493CDE8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C8089A34-8ACA-4F92-B4FF-A2EECB8BBF4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51E0FA2C-D2FB-4893-BA13-75BF70994A3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>
            <a:normAutofit lnSpcReduction="10000"/>
          </a:bodyPr>
          <a:lstStyle/>
          <a:p>
            <a:endParaRPr lang="es-ES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2F165159-41C9-4A83-AB99-74957E6154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4" name="Marcador de contenido 13">
            <a:extLst>
              <a:ext uri="{FF2B5EF4-FFF2-40B4-BE49-F238E27FC236}">
                <a16:creationId xmlns:a16="http://schemas.microsoft.com/office/drawing/2014/main" id="{66C94E8F-6710-433F-A8D6-46CAD63B2989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0" y="2501441"/>
            <a:ext cx="3232150" cy="3098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5917ADD-6F9F-45DE-8947-3C759E4244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999" y="2576360"/>
            <a:ext cx="3124165" cy="2994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Marcador de contenido 15">
            <a:extLst>
              <a:ext uri="{FF2B5EF4-FFF2-40B4-BE49-F238E27FC236}">
                <a16:creationId xmlns:a16="http://schemas.microsoft.com/office/drawing/2014/main" id="{5CDCE1FE-BB82-4D0B-A60F-FE9F15237301}"/>
              </a:ext>
            </a:extLst>
          </p:cNvPr>
          <p:cNvPicPr>
            <a:picLocks noGrp="1" noChangeAspect="1"/>
          </p:cNvPicPr>
          <p:nvPr>
            <p:ph sz="half" idx="3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519628"/>
            <a:ext cx="3179987" cy="3045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77583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C3FE196-B694-4EF2-859D-9037B3B8A2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79B7E1-ED51-456D-AE01-8297E06D7C6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16/02/2022</a:t>
            </a:r>
          </a:p>
          <a:p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146C07-920A-4608-9C1B-A179133D298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EC048A-A2D0-435E-B072-14DFCC9008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44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07B3AA7B-9C0C-4A60-86B3-1BE646C7B9F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Fernández-Llatas, C.,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Benedi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J. M., García-Gómez, J. M., &amp; Traver, V. (2013).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Process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mining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individualized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behavior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modeling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using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wireless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tracking in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nursing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homes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Sensors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13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(11), 15434-15451</a:t>
            </a:r>
            <a:endParaRPr lang="es-ES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D6DE433D-AB65-4AAA-ABF9-7DE2159C6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Measuring</a:t>
            </a:r>
            <a:r>
              <a:rPr lang="es-ES" dirty="0"/>
              <a:t> Human </a:t>
            </a:r>
            <a:r>
              <a:rPr lang="es-ES" dirty="0" err="1"/>
              <a:t>Behavior</a:t>
            </a:r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27B2851-FFA7-4F53-9F79-EB1FFCB15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" y="1649097"/>
            <a:ext cx="8489139" cy="3678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221BD6A-25AE-45B3-8B53-8C373D0233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237" y="3260187"/>
            <a:ext cx="4920216" cy="2783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6" descr="Ir a página de Inicio">
            <a:extLst>
              <a:ext uri="{FF2B5EF4-FFF2-40B4-BE49-F238E27FC236}">
                <a16:creationId xmlns:a16="http://schemas.microsoft.com/office/drawing/2014/main" id="{CDF593BE-B10F-4D7A-89C0-6A1A936CC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049" y="2034556"/>
            <a:ext cx="1423059" cy="48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3208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A4FE67-69D0-499A-8D85-E3F792B47D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02ACF3-FEBB-4BD8-88ED-400971DC5B4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16/02/2022</a:t>
            </a:r>
          </a:p>
          <a:p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D537B11-E679-4B12-9DA2-829B2EBD07E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E9FC430-50D8-4EBC-AAA3-1861CECA4AA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45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4289791A-2E0A-41EB-9005-69448E7BE0E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AC35A8B4-D59A-4140-BFA7-B090D20C4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Interactive </a:t>
            </a:r>
            <a:r>
              <a:rPr lang="es-ES" dirty="0" err="1"/>
              <a:t>Process</a:t>
            </a:r>
            <a:r>
              <a:rPr lang="es-ES" dirty="0"/>
              <a:t> </a:t>
            </a:r>
            <a:r>
              <a:rPr lang="es-ES" dirty="0" err="1"/>
              <a:t>Mining</a:t>
            </a:r>
            <a:r>
              <a:rPr lang="es-ES" dirty="0"/>
              <a:t> in </a:t>
            </a:r>
            <a:r>
              <a:rPr lang="es-ES" dirty="0" err="1"/>
              <a:t>IoT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EE946B7-F8CD-4B1D-9A88-52734AF3C409}"/>
              </a:ext>
            </a:extLst>
          </p:cNvPr>
          <p:cNvSpPr txBox="1"/>
          <p:nvPr/>
        </p:nvSpPr>
        <p:spPr>
          <a:xfrm>
            <a:off x="3658113" y="2055028"/>
            <a:ext cx="115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Bahnschrift Light" panose="020B0502040204020203" pitchFamily="34" charset="0"/>
              </a:rPr>
              <a:t>Raw Data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4B9060F-C5C1-42CC-BC69-1531E61CF987}"/>
              </a:ext>
            </a:extLst>
          </p:cNvPr>
          <p:cNvSpPr txBox="1"/>
          <p:nvPr/>
        </p:nvSpPr>
        <p:spPr>
          <a:xfrm>
            <a:off x="9222104" y="2055028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Bahnschrift Light" panose="020B0502040204020203" pitchFamily="34" charset="0"/>
              </a:rPr>
              <a:t>IPIs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1824FDE1-B06B-4A96-AD6B-AA60692AC0C0}"/>
              </a:ext>
            </a:extLst>
          </p:cNvPr>
          <p:cNvSpPr/>
          <p:nvPr/>
        </p:nvSpPr>
        <p:spPr>
          <a:xfrm>
            <a:off x="4913056" y="1934669"/>
            <a:ext cx="542055" cy="61005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lecha: a la derecha 11">
            <a:extLst>
              <a:ext uri="{FF2B5EF4-FFF2-40B4-BE49-F238E27FC236}">
                <a16:creationId xmlns:a16="http://schemas.microsoft.com/office/drawing/2014/main" id="{125D2169-3793-4819-B6B9-39CFDAD646D2}"/>
              </a:ext>
            </a:extLst>
          </p:cNvPr>
          <p:cNvSpPr/>
          <p:nvPr/>
        </p:nvSpPr>
        <p:spPr>
          <a:xfrm rot="5400000">
            <a:off x="6564151" y="3341373"/>
            <a:ext cx="478534" cy="560325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80B8B08-C6AC-4A18-B180-CDAF32E3417C}"/>
              </a:ext>
            </a:extLst>
          </p:cNvPr>
          <p:cNvSpPr txBox="1"/>
          <p:nvPr/>
        </p:nvSpPr>
        <p:spPr>
          <a:xfrm>
            <a:off x="8855554" y="4350029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Bahnschrift Light" panose="020B0502040204020203" pitchFamily="34" charset="0"/>
              </a:rPr>
              <a:t>IPIs Evolution</a:t>
            </a: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124BA570-9503-4693-BE55-0250374EEF68}"/>
              </a:ext>
            </a:extLst>
          </p:cNvPr>
          <p:cNvSpPr/>
          <p:nvPr/>
        </p:nvSpPr>
        <p:spPr>
          <a:xfrm rot="5400000">
            <a:off x="6618752" y="5369777"/>
            <a:ext cx="369332" cy="560326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4F9C2AC-498A-4C67-A8BF-06CE7029655A}"/>
              </a:ext>
            </a:extLst>
          </p:cNvPr>
          <p:cNvSpPr txBox="1"/>
          <p:nvPr/>
        </p:nvSpPr>
        <p:spPr>
          <a:xfrm>
            <a:off x="5365460" y="5845961"/>
            <a:ext cx="294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Bahnschrift Light" panose="020B0502040204020203" pitchFamily="34" charset="0"/>
              </a:rPr>
              <a:t>Improvement of Adherence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DF11240F-2414-4C71-8E64-C6F017BEB25E}"/>
              </a:ext>
            </a:extLst>
          </p:cNvPr>
          <p:cNvSpPr txBox="1"/>
          <p:nvPr/>
        </p:nvSpPr>
        <p:spPr>
          <a:xfrm>
            <a:off x="8701235" y="5834606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Bahnschrift Light" panose="020B0502040204020203" pitchFamily="34" charset="0"/>
              </a:rPr>
              <a:t>IPIs Abstraction</a:t>
            </a:r>
          </a:p>
        </p:txBody>
      </p:sp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C8B3775E-1BAE-458D-B763-606C83D30368}"/>
              </a:ext>
            </a:extLst>
          </p:cNvPr>
          <p:cNvSpPr/>
          <p:nvPr/>
        </p:nvSpPr>
        <p:spPr>
          <a:xfrm>
            <a:off x="4334853" y="4300905"/>
            <a:ext cx="578203" cy="539720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9D4CACC-6752-4131-8790-5105F39A2329}"/>
              </a:ext>
            </a:extLst>
          </p:cNvPr>
          <p:cNvSpPr txBox="1"/>
          <p:nvPr/>
        </p:nvSpPr>
        <p:spPr>
          <a:xfrm>
            <a:off x="2316428" y="4358855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-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FBE2E227-C3C0-439C-B7B4-68B27B421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4591" y="1631317"/>
            <a:ext cx="1462289" cy="1443380"/>
          </a:xfrm>
          <a:prstGeom prst="round2DiagRect">
            <a:avLst>
              <a:gd name="adj1" fmla="val 16667"/>
              <a:gd name="adj2" fmla="val 2474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43B6C4E-7793-4C54-875A-687D50196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110" y="3860803"/>
            <a:ext cx="1245062" cy="12289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E3A27469-7342-4E55-9C75-788D221D9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304" y="3860804"/>
            <a:ext cx="1206202" cy="12289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3FC4A417-59C8-4822-87F9-CE7BC6CDF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164" y="3932901"/>
            <a:ext cx="3380392" cy="1413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44690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Resultado de imagen de EMERGENCY PROCESS HOSPITAL">
            <a:extLst>
              <a:ext uri="{FF2B5EF4-FFF2-40B4-BE49-F238E27FC236}">
                <a16:creationId xmlns:a16="http://schemas.microsoft.com/office/drawing/2014/main" id="{735A7FB9-901C-45AB-A35C-4744EABFF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E7F7226-3165-4F00-AABA-B11EC7A182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s-ES" dirty="0" err="1"/>
              <a:t>Emergency</a:t>
            </a:r>
            <a:r>
              <a:rPr lang="es-ES" dirty="0"/>
              <a:t> </a:t>
            </a:r>
            <a:r>
              <a:rPr lang="es-ES" dirty="0" err="1"/>
              <a:t>Rooms</a:t>
            </a:r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66BE0B-C38A-483F-898C-217DB21C31E5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68D69CF-73BC-4E26-B56A-FEC2ABB77ED4}" type="datetime1">
              <a:rPr lang="en-GB" smtClean="0"/>
              <a:pPr/>
              <a:t>15/02/2022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AA1E94-D757-4DCF-91F3-1058CA43251B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|     Title of the presentation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AD5C33-2C9F-4FB8-8A2D-4F4F20FF61B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74CE0EA-F3B5-4684-BA10-C594598FDB9C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FACE553-EC59-46B4-9E83-2995554F3FD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3C5318BF-0F52-45D9-8A6D-5C967595A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75179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7A860655-AE1F-4B12-9733-ECB5E16F418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Fernandez-Llatas, C. (2021). 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Interactive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Process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Mining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Healthcare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Springer.</a:t>
            </a:r>
            <a:endParaRPr lang="es-ES" dirty="0"/>
          </a:p>
          <a:p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A00CAAA-3910-4B0D-8801-9ECC7E4D42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976321-AABD-415A-B7CA-4EE0CC0DD2A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16/02/2022</a:t>
            </a:r>
          </a:p>
          <a:p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65077D-5177-4DBA-A983-9C824B5D59B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5BC104-BCC2-40DE-9ECF-229D759B43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47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8262A1FF-CE53-46AD-9799-EB80E451A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Emergency</a:t>
            </a:r>
            <a:r>
              <a:rPr lang="es-ES" dirty="0"/>
              <a:t> </a:t>
            </a:r>
            <a:r>
              <a:rPr lang="es-ES" dirty="0" err="1"/>
              <a:t>Rooms</a:t>
            </a:r>
            <a:r>
              <a:rPr lang="es-ES" dirty="0"/>
              <a:t> IPI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1CC4385-4114-4208-863F-AA11E2243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86" y="2836940"/>
            <a:ext cx="5592313" cy="2489966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141ABBB9-36EC-4502-AA55-3D9079CA26E7}"/>
              </a:ext>
            </a:extLst>
          </p:cNvPr>
          <p:cNvSpPr/>
          <p:nvPr/>
        </p:nvSpPr>
        <p:spPr>
          <a:xfrm>
            <a:off x="5572013" y="1828800"/>
            <a:ext cx="5918431" cy="443581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Marcador de contenido 3">
            <a:extLst>
              <a:ext uri="{FF2B5EF4-FFF2-40B4-BE49-F238E27FC236}">
                <a16:creationId xmlns:a16="http://schemas.microsoft.com/office/drawing/2014/main" id="{D49FC388-2ABF-4510-A840-251A8C6DEF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5880" y="1921046"/>
            <a:ext cx="5398570" cy="401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234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6CDEEDBD-0868-4A3E-8550-6F6E4D0195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lnSpcReduction="10000"/>
          </a:bodyPr>
          <a:lstStyle/>
          <a:p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Fernandez-Llatas, C. (2021). 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Interactive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Process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Mining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Healthcare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Springer.</a:t>
            </a:r>
            <a:endParaRPr lang="es-ES" dirty="0"/>
          </a:p>
          <a:p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6B5C40-9BF5-4A9E-B4CC-205B50EAE3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C5EB9-D361-422B-837B-7061FE69914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16/02/2022</a:t>
            </a:r>
          </a:p>
          <a:p>
            <a:endParaRPr lang="en-GB" dirty="0"/>
          </a:p>
          <a:p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649F0E-77AB-4F02-A9E4-AFF01A73FD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Process Mining for HealthCare</a:t>
            </a:r>
            <a:endParaRPr lang="en-GB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D141F4F-4D85-4373-95E6-82BF267732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48</a:t>
            </a:fld>
            <a:endParaRPr lang="en-GB" noProof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3C8ED596-0E54-40E2-B0CA-ED88F51B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IPI </a:t>
            </a:r>
            <a:r>
              <a:rPr lang="es-ES" dirty="0" err="1"/>
              <a:t>Enhancement</a:t>
            </a:r>
            <a:endParaRPr lang="es-ES" dirty="0"/>
          </a:p>
        </p:txBody>
      </p:sp>
      <p:pic>
        <p:nvPicPr>
          <p:cNvPr id="9" name="Marcador de contenido 3">
            <a:extLst>
              <a:ext uri="{FF2B5EF4-FFF2-40B4-BE49-F238E27FC236}">
                <a16:creationId xmlns:a16="http://schemas.microsoft.com/office/drawing/2014/main" id="{566E79AD-AF5B-4637-BEAA-F3F63E218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8989" y="1800225"/>
            <a:ext cx="7514022" cy="4237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27573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9EC230-7864-47B3-8794-72019FEB9D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BB6D55-D254-41DD-88C6-1967749F487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16/02/2022</a:t>
            </a:r>
          </a:p>
          <a:p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CD4F9C-FAE1-403B-942C-18037CE2A92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  <a:p>
            <a:r>
              <a:rPr lang="en-GB" noProof="0" dirty="0"/>
              <a:t>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C23950-0A57-444A-AC34-E9FFBCEB2D3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49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2889A37-92A5-44C5-BEF5-04C2E37604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BA363676-E638-43D0-AFD1-FF267D976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IPI </a:t>
            </a:r>
            <a:r>
              <a:rPr lang="es-ES" dirty="0" err="1"/>
              <a:t>Comparisons</a:t>
            </a:r>
            <a:r>
              <a:rPr lang="es-ES" dirty="0"/>
              <a:t> (Winter vs Summer)</a:t>
            </a:r>
          </a:p>
        </p:txBody>
      </p:sp>
      <p:pic>
        <p:nvPicPr>
          <p:cNvPr id="9" name="Marcador de contenido 3">
            <a:extLst>
              <a:ext uri="{FF2B5EF4-FFF2-40B4-BE49-F238E27FC236}">
                <a16:creationId xmlns:a16="http://schemas.microsoft.com/office/drawing/2014/main" id="{57E0BB81-3D70-4D00-B54B-94A46D72DA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999" y="1921450"/>
            <a:ext cx="6032561" cy="3610871"/>
          </a:xfrm>
          <a:prstGeom prst="round2DiagRect">
            <a:avLst>
              <a:gd name="adj1" fmla="val 16667"/>
              <a:gd name="adj2" fmla="val 3405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Marcador de contenido 3">
            <a:extLst>
              <a:ext uri="{FF2B5EF4-FFF2-40B4-BE49-F238E27FC236}">
                <a16:creationId xmlns:a16="http://schemas.microsoft.com/office/drawing/2014/main" id="{B39C7F7E-23FC-451E-9F8A-CD9C0D514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invGray">
          <a:xfrm>
            <a:off x="4559999" y="1730288"/>
            <a:ext cx="7305703" cy="4182698"/>
          </a:xfrm>
          <a:prstGeom prst="round2DiagRect">
            <a:avLst>
              <a:gd name="adj1" fmla="val 16667"/>
              <a:gd name="adj2" fmla="val 1630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450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EE4FE8E3-DC73-44A7-816C-432180E93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Population growth is of around 1% per year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Increase of expectance of life</a:t>
            </a:r>
          </a:p>
          <a:p>
            <a:pPr marL="1314450" lvl="2" indent="-457200">
              <a:buFont typeface="Arial" panose="020B0604020202020204" pitchFamily="34" charset="0"/>
              <a:buChar char="•"/>
            </a:pPr>
            <a:r>
              <a:rPr lang="en-GB" sz="2400" dirty="0"/>
              <a:t>More chronic illnesses</a:t>
            </a:r>
          </a:p>
          <a:p>
            <a:pPr marL="1314450" lvl="2" indent="-457200">
              <a:buFont typeface="Arial" panose="020B0604020202020204" pitchFamily="34" charset="0"/>
              <a:buChar char="•"/>
            </a:pPr>
            <a:r>
              <a:rPr lang="en-GB" sz="2400" dirty="0"/>
              <a:t>More Comorbidities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ym typeface="Wingdings" panose="05000000000000000000" pitchFamily="2" charset="2"/>
              </a:rPr>
              <a:t>High Complexity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ym typeface="Wingdings" panose="05000000000000000000" pitchFamily="2" charset="2"/>
              </a:rPr>
              <a:t>High Expectation of Users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ym typeface="Wingdings" panose="05000000000000000000" pitchFamily="2" charset="2"/>
              </a:rPr>
              <a:t>Budget limitations</a:t>
            </a:r>
            <a:endParaRPr lang="en-GB" sz="2400" dirty="0"/>
          </a:p>
          <a:p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051B83E-ABA0-44CB-9A8A-776782EF7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07515F-A7B4-46C3-A56D-61F32148669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15/02/2022</a:t>
            </a:r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459B36-8A0D-4DA0-A616-09B70BE36EA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Process Mining for HealthCare</a:t>
            </a:r>
            <a:endParaRPr lang="en-GB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9710C8-1AEC-439A-BDC3-2D22232055D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5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6D0E765-99ED-4DEB-8F2E-C5CB6AE92DB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C64535B9-56D3-41D8-912A-4A32BCF49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99" y="297654"/>
            <a:ext cx="8160000" cy="720000"/>
          </a:xfrm>
        </p:spPr>
        <p:txBody>
          <a:bodyPr/>
          <a:lstStyle/>
          <a:p>
            <a:r>
              <a:rPr lang="es-ES" dirty="0" err="1">
                <a:latin typeface="Barlow Medium" panose="00000600000000000000" pitchFamily="2" charset="0"/>
              </a:rPr>
              <a:t>Current</a:t>
            </a:r>
            <a:r>
              <a:rPr lang="es-ES" dirty="0">
                <a:latin typeface="Barlow Medium" panose="00000600000000000000" pitchFamily="2" charset="0"/>
              </a:rPr>
              <a:t> </a:t>
            </a:r>
            <a:r>
              <a:rPr lang="es-ES" dirty="0" err="1">
                <a:latin typeface="Barlow Medium" panose="00000600000000000000" pitchFamily="2" charset="0"/>
              </a:rPr>
              <a:t>society</a:t>
            </a:r>
            <a:endParaRPr lang="es-ES" dirty="0"/>
          </a:p>
        </p:txBody>
      </p:sp>
      <p:pic>
        <p:nvPicPr>
          <p:cNvPr id="9" name="Picture 6" descr="Resultado de imagen de health care  joke">
            <a:extLst>
              <a:ext uri="{FF2B5EF4-FFF2-40B4-BE49-F238E27FC236}">
                <a16:creationId xmlns:a16="http://schemas.microsoft.com/office/drawing/2014/main" id="{BC95A26A-F816-4D3D-A2B1-4B89A5DED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286" y="1584932"/>
            <a:ext cx="3544078" cy="423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64FF6D7D-27CA-4B1C-9341-8C9226D68897}"/>
              </a:ext>
            </a:extLst>
          </p:cNvPr>
          <p:cNvSpPr txBox="1">
            <a:spLocks/>
          </p:cNvSpPr>
          <p:nvPr/>
        </p:nvSpPr>
        <p:spPr>
          <a:xfrm>
            <a:off x="632400" y="6732988"/>
            <a:ext cx="790001" cy="180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16/02/2022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31022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9C9787-ED40-4001-917B-5FB4244C29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5627E3-F028-42BC-8694-8E46ED4A58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16/02/2022</a:t>
            </a:r>
          </a:p>
          <a:p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919AE0-1399-41C5-9E2D-083A75A3D1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Process Mining for HealthCare</a:t>
            </a:r>
            <a:endParaRPr lang="en-GB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09C3B7-B7B2-4BEB-8994-51B4D0E168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50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52725F3-78C2-4685-9F6B-426B8A4DE5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CAAFE67C-D21C-4BD2-BDEC-977FAF0C9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IPI </a:t>
            </a:r>
            <a:r>
              <a:rPr lang="es-ES" dirty="0" err="1"/>
              <a:t>flow</a:t>
            </a:r>
            <a:endParaRPr lang="es-ES" dirty="0"/>
          </a:p>
        </p:txBody>
      </p:sp>
      <p:pic>
        <p:nvPicPr>
          <p:cNvPr id="14" name="Marcador de contenido 13">
            <a:extLst>
              <a:ext uri="{FF2B5EF4-FFF2-40B4-BE49-F238E27FC236}">
                <a16:creationId xmlns:a16="http://schemas.microsoft.com/office/drawing/2014/main" id="{6CB58C0C-D9C7-43FC-9D30-DAFD6AB4E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4193" y="1800225"/>
            <a:ext cx="8463614" cy="4237038"/>
          </a:xfrm>
        </p:spPr>
      </p:pic>
    </p:spTree>
    <p:extLst>
      <p:ext uri="{BB962C8B-B14F-4D97-AF65-F5344CB8AC3E}">
        <p14:creationId xmlns:p14="http://schemas.microsoft.com/office/powerpoint/2010/main" val="25735235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esultado de imagen de stroke">
            <a:extLst>
              <a:ext uri="{FF2B5EF4-FFF2-40B4-BE49-F238E27FC236}">
                <a16:creationId xmlns:a16="http://schemas.microsoft.com/office/drawing/2014/main" id="{59277EA1-D6A8-49DF-B3D9-FE9483D1C247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D955D0F-1199-4477-847E-B792B2BF0E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s-ES" dirty="0" err="1"/>
              <a:t>Emergency</a:t>
            </a:r>
            <a:r>
              <a:rPr lang="es-ES" dirty="0"/>
              <a:t> </a:t>
            </a:r>
            <a:r>
              <a:rPr lang="es-ES" dirty="0" err="1"/>
              <a:t>Rooms</a:t>
            </a:r>
            <a:r>
              <a:rPr lang="es-ES" dirty="0"/>
              <a:t>/ </a:t>
            </a:r>
            <a:r>
              <a:rPr lang="es-ES" dirty="0" err="1"/>
              <a:t>Stroke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87B66A-C8C4-4C48-96D1-508B48384372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68D69CF-73BC-4E26-B56A-FEC2ABB77ED4}" type="datetime1">
              <a:rPr lang="en-GB" smtClean="0"/>
              <a:pPr/>
              <a:t>15/02/2022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5CE064-E49F-412F-8844-3B733B9C5FA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|     Title of the presentation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F575D9B-3293-450C-9DC6-0B446C1C1B7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74CE0EA-F3B5-4684-BA10-C594598FDB9C}" type="slidenum">
              <a:rPr lang="en-GB" smtClean="0"/>
              <a:pPr/>
              <a:t>51</a:t>
            </a:fld>
            <a:endParaRPr lang="en-GB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9966FC06-866F-4B73-983B-D11F5687476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210D08BD-18C8-4BF4-B1E8-53912234B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72761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675FEA-02D7-41AA-AA14-2DE33DCEDB8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 dirty="0"/>
              <a:t>16/02/2022</a:t>
            </a:r>
          </a:p>
          <a:p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5755D8-1D03-4798-BED6-658B34C155F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Process Mining for HealthCare</a:t>
            </a:r>
            <a:endParaRPr lang="en-GB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891CD3-0F63-4FC9-A6C6-BE6EB644E14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52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A9156D7-A818-4436-A706-FA694DFFFE7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Ibanez-Sanchez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G., Fernandez-Llatas, C.,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Martinez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-Millana, A., Celda, A.,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Mandingorra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J., Aparici-Tortajada, L., ... &amp; Traver, V. (2019).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Toward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value-based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healthcare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through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interactive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process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mining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emergency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rooms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stroke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case. 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International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environmental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research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public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health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16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(10), 1783</a:t>
            </a:r>
            <a:endParaRPr lang="es-ES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069E2BB6-9BD3-4B27-9A36-D00FC92BD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Stroke</a:t>
            </a:r>
            <a:r>
              <a:rPr lang="es-ES" dirty="0"/>
              <a:t>/non </a:t>
            </a:r>
            <a:r>
              <a:rPr lang="es-ES" dirty="0" err="1"/>
              <a:t>Stroke</a:t>
            </a:r>
            <a:r>
              <a:rPr lang="es-ES" dirty="0"/>
              <a:t> </a:t>
            </a:r>
            <a:r>
              <a:rPr lang="es-ES" dirty="0" err="1"/>
              <a:t>Comparison</a:t>
            </a:r>
            <a:endParaRPr lang="es-E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F39DB733-49CC-4EA1-9FA2-A9C9CD2CEF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" name="Marcador de contenido 4">
            <a:extLst>
              <a:ext uri="{FF2B5EF4-FFF2-40B4-BE49-F238E27FC236}">
                <a16:creationId xmlns:a16="http://schemas.microsoft.com/office/drawing/2014/main" id="{47A5B5F7-7C1D-42FA-9E19-056E662D114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425" y="1800225"/>
            <a:ext cx="5472113" cy="4237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Marcador de contenido 4">
            <a:extLst>
              <a:ext uri="{FF2B5EF4-FFF2-40B4-BE49-F238E27FC236}">
                <a16:creationId xmlns:a16="http://schemas.microsoft.com/office/drawing/2014/main" id="{A778E709-5932-4240-8F86-1AA7C7E8A4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113" y="1943745"/>
            <a:ext cx="5472112" cy="3949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33500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7818C4-AE4C-4BEE-8F37-CD9DB1DF84D7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 dirty="0"/>
              <a:t>16/02/2022</a:t>
            </a:r>
          </a:p>
          <a:p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D2B01A-F567-47CA-AE6C-65105633892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/>
              <a:t>Process Mining for HealthCare</a:t>
            </a:r>
            <a:endParaRPr lang="en-GB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D1DCB6-4E8B-40CC-8E90-8AC4ACD0BCD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53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FA34CC3-6E7F-4FB2-BE96-7BC738781D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Ibanez-Sanchez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G., Fernandez-Llatas, C.,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Martinez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-Millana, A., Celda, A.,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Mandingorra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J., Aparici-Tortajada, L., ... &amp; Traver, V. (2019).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Toward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value-based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healthcare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through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interactive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process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mining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emergency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rooms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stroke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case. 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International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environmental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research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public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health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16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(10), 1783</a:t>
            </a:r>
            <a:endParaRPr lang="es-ES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6DCB25B5-A278-4ED5-B8C8-8EFBA0C1C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Analisys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Organizational</a:t>
            </a:r>
            <a:r>
              <a:rPr lang="es-ES" dirty="0"/>
              <a:t> </a:t>
            </a:r>
            <a:r>
              <a:rPr lang="es-ES" dirty="0" err="1"/>
              <a:t>Changes</a:t>
            </a:r>
            <a:endParaRPr lang="es-E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54C7C8AA-6ED2-4832-8641-CE43362F85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" name="Marcador de contenido 4">
            <a:extLst>
              <a:ext uri="{FF2B5EF4-FFF2-40B4-BE49-F238E27FC236}">
                <a16:creationId xmlns:a16="http://schemas.microsoft.com/office/drawing/2014/main" id="{3D4E8E0B-E73F-4EC5-AACA-2E3D68348C2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425" y="1800225"/>
            <a:ext cx="5472113" cy="42370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Marcador de contenido 4">
            <a:extLst>
              <a:ext uri="{FF2B5EF4-FFF2-40B4-BE49-F238E27FC236}">
                <a16:creationId xmlns:a16="http://schemas.microsoft.com/office/drawing/2014/main" id="{62CAD566-16A8-4C21-B3DC-D9E9E9BF47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113" y="1943746"/>
            <a:ext cx="5472112" cy="39499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90117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A6D84375-242B-4F8E-8DC6-4D79C0F9E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452" y="1555286"/>
            <a:ext cx="3173912" cy="4446964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AAA349-21FC-46B7-9264-C701614A64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7EA0968-D3B0-49C5-9479-36866E34158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16/02/2022</a:t>
            </a:r>
          </a:p>
          <a:p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BFBA9B-8DA9-4C39-91F1-9E522B3BCA5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Process Mining for HealthCare</a:t>
            </a:r>
            <a:endParaRPr lang="en-GB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F84245F-0A74-4233-A417-C200E542115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54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DD8013EA-7924-4BD0-852E-ECB19A84DA4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Munoz-Gama, J., Martin, N., Fernandez-Llatas, C., Johnson, O. A., Sepúlveda, M., Helm, E., ... &amp; Zerbato, F. (2022).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Process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Mining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for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Healthcare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Characteristics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and </a:t>
            </a:r>
            <a:r>
              <a:rPr lang="es-E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Challenges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 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Biomedical</a:t>
            </a:r>
            <a:r>
              <a:rPr lang="es-E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Informatics</a:t>
            </a:r>
            <a:r>
              <a:rPr lang="es-E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103994.</a:t>
            </a:r>
            <a:endParaRPr lang="es-ES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587659E7-766F-42EC-94BA-3D0BDD595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Process</a:t>
            </a:r>
            <a:r>
              <a:rPr lang="es-ES" dirty="0"/>
              <a:t> </a:t>
            </a:r>
            <a:r>
              <a:rPr lang="es-ES" dirty="0" err="1"/>
              <a:t>Mining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Healthcare</a:t>
            </a:r>
            <a:r>
              <a:rPr lang="es-ES" dirty="0"/>
              <a:t> </a:t>
            </a:r>
            <a:r>
              <a:rPr lang="es-ES" dirty="0" err="1"/>
              <a:t>Manifesto</a:t>
            </a:r>
            <a:endParaRPr lang="es-ES" dirty="0"/>
          </a:p>
        </p:txBody>
      </p:sp>
      <p:pic>
        <p:nvPicPr>
          <p:cNvPr id="9" name="Picture 2" descr="PODS4H">
            <a:extLst>
              <a:ext uri="{FF2B5EF4-FFF2-40B4-BE49-F238E27FC236}">
                <a16:creationId xmlns:a16="http://schemas.microsoft.com/office/drawing/2014/main" id="{965A8B3B-0ED0-4DE1-BAE0-C22D59461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391" y="5296250"/>
            <a:ext cx="2025566" cy="63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A512577-628C-4B0A-B234-6C25B22A0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295" y="1741889"/>
            <a:ext cx="6557993" cy="411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111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n 40">
            <a:extLst>
              <a:ext uri="{FF2B5EF4-FFF2-40B4-BE49-F238E27FC236}">
                <a16:creationId xmlns:a16="http://schemas.microsoft.com/office/drawing/2014/main" id="{A45D71C6-6323-430D-A8D3-23E460573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927" y="5356746"/>
            <a:ext cx="1099926" cy="663076"/>
          </a:xfrm>
          <a:prstGeom prst="rect">
            <a:avLst/>
          </a:prstGeom>
        </p:spPr>
      </p:pic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FAC6DBA0-9E4F-4D2E-A543-D004749095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9726F8-A9D5-4882-A26B-9CA844A28F49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en-GB" dirty="0"/>
              <a:t>16/02/2022</a:t>
            </a:r>
          </a:p>
          <a:p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7D4556-C723-4327-95DD-895C07D34EBA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GB"/>
              <a:t>Process Mining for HealthCare</a:t>
            </a:r>
            <a:endParaRPr lang="en-GB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523C8A-E2A1-4B1A-9486-494C1495C70A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55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9BFEDC67-9608-43B5-AFE9-23F97AF6EC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BBCF3DD9-2C66-4F77-B37D-C3F327DAF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27" y="355770"/>
            <a:ext cx="8160000" cy="720000"/>
          </a:xfrm>
        </p:spPr>
        <p:txBody>
          <a:bodyPr/>
          <a:lstStyle/>
          <a:p>
            <a:r>
              <a:rPr lang="es-ES" dirty="0" err="1"/>
              <a:t>Ongoing</a:t>
            </a:r>
            <a:r>
              <a:rPr lang="es-ES" dirty="0"/>
              <a:t> </a:t>
            </a:r>
            <a:r>
              <a:rPr lang="es-ES" dirty="0" err="1"/>
              <a:t>Work</a:t>
            </a:r>
            <a:endParaRPr lang="es-E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F0C26AEB-A8A9-4082-B76D-5196FB1606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" dirty="0"/>
              <a:t>VALUE-</a:t>
            </a:r>
            <a:r>
              <a:rPr lang="en-US" sz="1600" b="1" dirty="0">
                <a:solidFill>
                  <a:srgbClr val="034EA2"/>
                </a:solidFill>
                <a:latin typeface="Calibri"/>
              </a:rPr>
              <a:t>Optimizing Clinical Pathways and Patient Care Flows </a:t>
            </a:r>
            <a:endParaRPr lang="es-ES" dirty="0"/>
          </a:p>
        </p:txBody>
      </p:sp>
      <p:pic>
        <p:nvPicPr>
          <p:cNvPr id="11" name="Picture 50" descr="Graphical user interface&#10;&#10;Description automatically generated">
            <a:extLst>
              <a:ext uri="{FF2B5EF4-FFF2-40B4-BE49-F238E27FC236}">
                <a16:creationId xmlns:a16="http://schemas.microsoft.com/office/drawing/2014/main" id="{0F346DE3-E8E5-1A4F-8263-D76AE00B46B9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86565" y="1800225"/>
            <a:ext cx="4967207" cy="4237038"/>
          </a:xfrm>
          <a:prstGeom prst="rect">
            <a:avLst/>
          </a:prstGeom>
          <a:noFill/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377E0BC4-F1FB-43F6-BF01-A76ABB8C4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27" y="1800000"/>
            <a:ext cx="5456072" cy="3657600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6B4851AA-157B-4E22-829A-539546F31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932" y="5477248"/>
            <a:ext cx="1506067" cy="55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594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560FA7B-F6A4-42D3-B3E1-3B96C7E922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7D5D5D-9480-4E85-A5E2-F03FBCDA8AD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GB" dirty="0"/>
              <a:t>16/02/2022</a:t>
            </a:r>
          </a:p>
          <a:p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4F6E66-3FEC-483D-994A-7D7DC008A58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Process Mining for HealthCare</a:t>
            </a:r>
            <a:endParaRPr lang="en-GB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3B365D-D14A-4010-8606-21971B3831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56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06DFFEB8-03EE-4E2A-867A-E2F51F997DC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49BB7DC2-1CE8-4432-90C3-962E9673A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Ongoing</a:t>
            </a:r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54DF259-4259-4905-B2B9-ABA4644E61A2}"/>
              </a:ext>
            </a:extLst>
          </p:cNvPr>
          <p:cNvSpPr txBox="1"/>
          <p:nvPr/>
        </p:nvSpPr>
        <p:spPr>
          <a:xfrm>
            <a:off x="4376609" y="4060363"/>
            <a:ext cx="2770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MINEGUIDE</a:t>
            </a:r>
          </a:p>
        </p:txBody>
      </p:sp>
      <p:pic>
        <p:nvPicPr>
          <p:cNvPr id="5124" name="Picture 4" descr="LifeChamps">
            <a:extLst>
              <a:ext uri="{FF2B5EF4-FFF2-40B4-BE49-F238E27FC236}">
                <a16:creationId xmlns:a16="http://schemas.microsoft.com/office/drawing/2014/main" id="{0D619138-821C-46EB-9B96-42BC32A84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31993"/>
            <a:ext cx="4343400" cy="93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6">
            <a:extLst>
              <a:ext uri="{FF2B5EF4-FFF2-40B4-BE49-F238E27FC236}">
                <a16:creationId xmlns:a16="http://schemas.microsoft.com/office/drawing/2014/main" id="{6A50B8E3-C41B-47AE-B2BB-2AA524ADFC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14" name="AutoShape 8">
            <a:extLst>
              <a:ext uri="{FF2B5EF4-FFF2-40B4-BE49-F238E27FC236}">
                <a16:creationId xmlns:a16="http://schemas.microsoft.com/office/drawing/2014/main" id="{9822C6D8-45EA-4B5F-BEED-EF1409F9EE1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BE4EBFF-0F8E-4A73-B5F1-54970E5BC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19" y="2070810"/>
            <a:ext cx="4832807" cy="97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745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 Imagen" descr="fin.jpg">
            <a:extLst>
              <a:ext uri="{FF2B5EF4-FFF2-40B4-BE49-F238E27FC236}">
                <a16:creationId xmlns:a16="http://schemas.microsoft.com/office/drawing/2014/main" id="{EE934517-6E0A-471E-9FD9-F247E3C14CA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/>
          <a:srcRect t="12500" b="12500"/>
          <a:stretch>
            <a:fillRect/>
          </a:stretch>
        </p:blipFill>
        <p:spPr bwMode="auto">
          <a:xfrm>
            <a:off x="-2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6A46CE5-9A23-4541-9906-248BEC12A7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A2F47E4-DAA8-487D-823D-921BB4D816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THANKS! </a:t>
            </a:r>
            <a:br>
              <a:rPr lang="es-ES" dirty="0"/>
            </a:br>
            <a:r>
              <a:rPr lang="es-ES" dirty="0"/>
              <a:t/>
            </a:r>
            <a:br>
              <a:rPr lang="es-ES" dirty="0"/>
            </a:br>
            <a:r>
              <a:rPr lang="es-ES" dirty="0"/>
              <a:t>QUESTIONS?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90618C2F-053C-4578-AA10-0119325F8F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sz="1400" dirty="0"/>
              <a:t>cfllatas@itaca.upv.es</a:t>
            </a:r>
          </a:p>
          <a:p>
            <a:r>
              <a:rPr lang="es-ES" dirty="0" err="1"/>
              <a:t>c</a:t>
            </a:r>
            <a:r>
              <a:rPr lang="es-ES" sz="1400" dirty="0" err="1"/>
              <a:t>arlos.fernandezllatas@ki.se</a:t>
            </a:r>
            <a:endParaRPr lang="es-ES" sz="1400" dirty="0"/>
          </a:p>
          <a:p>
            <a:r>
              <a:rPr lang="es-ES" dirty="0"/>
              <a:t>@cfllatas</a:t>
            </a:r>
          </a:p>
          <a:p>
            <a:r>
              <a:rPr lang="es-ES" dirty="0"/>
              <a:t>http://www.sabien.upv.es/</a:t>
            </a:r>
          </a:p>
          <a:p>
            <a:r>
              <a:rPr lang="es-ES" dirty="0"/>
              <a:t>http://pm4health.com/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3D6EB025-052C-4518-B793-B29A9D103BA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5963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119667-8995-4BFF-BC06-C6CB9A71B4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CB21C4-4A85-4865-B355-ECCCA1A71A1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80000" y="6580588"/>
            <a:ext cx="790001" cy="180000"/>
          </a:xfrm>
        </p:spPr>
        <p:txBody>
          <a:bodyPr/>
          <a:lstStyle/>
          <a:p>
            <a:r>
              <a:rPr lang="en-GB" dirty="0"/>
              <a:t>16/02/2022</a:t>
            </a:r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975A65-6CE8-4FE2-BD29-8E1D4E0BC5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4FFAFB-F686-4790-AACC-B421F03536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6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602060DE-C1A9-4ABD-8834-72950D2E776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Sackett, D. L., Rosenberg, W. M., Gray, J. M., Haynes, R. B., &amp; Richardson, W. S. (1996). Evidence based medicine: what it is and what it isn't. </a:t>
            </a:r>
            <a:r>
              <a:rPr lang="en-US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Bmj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312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(7023), 71-72</a:t>
            </a:r>
            <a:endParaRPr lang="es-ES" dirty="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3293EA0E-4238-4640-8D84-C8AB37C3B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Evidence</a:t>
            </a:r>
            <a:r>
              <a:rPr lang="es-ES" dirty="0"/>
              <a:t> </a:t>
            </a:r>
            <a:r>
              <a:rPr lang="es-ES" dirty="0" err="1"/>
              <a:t>Based</a:t>
            </a:r>
            <a:r>
              <a:rPr lang="es-ES" dirty="0"/>
              <a:t> Medicine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8588843-E178-48E9-BA10-A3B0FCCFF9C9}"/>
              </a:ext>
            </a:extLst>
          </p:cNvPr>
          <p:cNvSpPr/>
          <p:nvPr/>
        </p:nvSpPr>
        <p:spPr>
          <a:xfrm>
            <a:off x="7669366" y="2618821"/>
            <a:ext cx="33196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200" b="1" dirty="0">
                <a:solidFill>
                  <a:schemeClr val="tx2"/>
                </a:solidFill>
                <a:latin typeface="Bahnschrift Light" panose="020B0502040204020203" pitchFamily="34" charset="0"/>
              </a:rPr>
              <a:t>Sackett, D. L., et al. (1996). Evidence based medicine: what it is and what it isn't.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EC5A6E43-116A-45BB-BA54-69CA63316F0A}"/>
              </a:ext>
            </a:extLst>
          </p:cNvPr>
          <p:cNvGrpSpPr/>
          <p:nvPr/>
        </p:nvGrpSpPr>
        <p:grpSpPr>
          <a:xfrm>
            <a:off x="4426858" y="1677666"/>
            <a:ext cx="7482070" cy="4415246"/>
            <a:chOff x="2181498" y="2483395"/>
            <a:chExt cx="7482070" cy="4415246"/>
          </a:xfrm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BF373307-C5A1-476F-8CC9-DF0FDD9B2FE6}"/>
                </a:ext>
              </a:extLst>
            </p:cNvPr>
            <p:cNvSpPr/>
            <p:nvPr/>
          </p:nvSpPr>
          <p:spPr>
            <a:xfrm>
              <a:off x="2181498" y="2483395"/>
              <a:ext cx="7482070" cy="4415246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aphicFrame>
          <p:nvGraphicFramePr>
            <p:cNvPr id="12" name="Diagrama 11">
              <a:extLst>
                <a:ext uri="{FF2B5EF4-FFF2-40B4-BE49-F238E27FC236}">
                  <a16:creationId xmlns:a16="http://schemas.microsoft.com/office/drawing/2014/main" id="{341DE7EC-B8D3-4121-AC20-8BA1B91F111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54723616"/>
                </p:ext>
              </p:extLst>
            </p:nvPr>
          </p:nvGraphicFramePr>
          <p:xfrm>
            <a:off x="2528433" y="3070124"/>
            <a:ext cx="6783572" cy="364992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76736FFB-7AF0-4D23-A4B6-B1101AF630E7}"/>
                </a:ext>
              </a:extLst>
            </p:cNvPr>
            <p:cNvSpPr txBox="1"/>
            <p:nvPr/>
          </p:nvSpPr>
          <p:spPr>
            <a:xfrm>
              <a:off x="5221921" y="2536867"/>
              <a:ext cx="13965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Bahnschrift Light" panose="020B0502040204020203" pitchFamily="34" charset="0"/>
                </a:rPr>
                <a:t>What the literature says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1689F628-E645-486D-B6FA-784FDAECB395}"/>
                </a:ext>
              </a:extLst>
            </p:cNvPr>
            <p:cNvSpPr txBox="1"/>
            <p:nvPr/>
          </p:nvSpPr>
          <p:spPr>
            <a:xfrm>
              <a:off x="2528433" y="5803115"/>
              <a:ext cx="13965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Bahnschrift Light" panose="020B0502040204020203" pitchFamily="34" charset="0"/>
                </a:rPr>
                <a:t>What the patient wants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0728FB2D-3EC4-4D2F-9D1B-53AF066D6FA5}"/>
                </a:ext>
              </a:extLst>
            </p:cNvPr>
            <p:cNvSpPr txBox="1"/>
            <p:nvPr/>
          </p:nvSpPr>
          <p:spPr>
            <a:xfrm>
              <a:off x="7932605" y="5803114"/>
              <a:ext cx="13965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Bahnschrift Light" panose="020B0502040204020203" pitchFamily="34" charset="0"/>
                </a:rPr>
                <a:t>What the clinician knows</a:t>
              </a:r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C446C660-8F5F-4867-BD6E-E71B272179BD}"/>
              </a:ext>
            </a:extLst>
          </p:cNvPr>
          <p:cNvSpPr txBox="1"/>
          <p:nvPr/>
        </p:nvSpPr>
        <p:spPr>
          <a:xfrm>
            <a:off x="-537915" y="2568416"/>
            <a:ext cx="7060635" cy="2098589"/>
          </a:xfrm>
          <a:prstGeom prst="rect">
            <a:avLst/>
          </a:prstGeom>
          <a:noFill/>
        </p:spPr>
        <p:txBody>
          <a:bodyPr wrap="square" lIns="63498" rtlCol="0">
            <a:noAutofit/>
          </a:bodyPr>
          <a:lstStyle/>
          <a:p>
            <a:pPr marL="857250" lvl="2" algn="ctr">
              <a:lnSpc>
                <a:spcPct val="90000"/>
              </a:lnSpc>
              <a:spcBef>
                <a:spcPts val="500"/>
              </a:spcBef>
            </a:pPr>
            <a:r>
              <a:rPr lang="en-US" sz="2800" dirty="0">
                <a:latin typeface="Barlow Medium" panose="00000600000000000000" pitchFamily="2" charset="0"/>
              </a:rPr>
              <a:t>“Conscientious, explicit, and judicious use of current best evidence in making decisions about the care of individual patients</a:t>
            </a:r>
            <a:r>
              <a:rPr lang="en-US" sz="2800" dirty="0">
                <a:latin typeface="Bahnschrift Light" panose="020B0502040204020203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18471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91925C0C-AB58-4A5A-B63C-69A9EEA5CE2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809625" lvl="1" indent="-342900">
              <a:lnSpc>
                <a:spcPct val="150000"/>
              </a:lnSpc>
            </a:pPr>
            <a:r>
              <a:rPr lang="en-GB" sz="1600" dirty="0" smtClean="0">
                <a:solidFill>
                  <a:schemeClr val="bg1"/>
                </a:solidFill>
                <a:latin typeface="Barlow" panose="00000500000000000000" pitchFamily="2" charset="0"/>
              </a:rPr>
              <a:t>Multidisciplinary </a:t>
            </a:r>
            <a:r>
              <a:rPr lang="en-GB" sz="1600" dirty="0">
                <a:solidFill>
                  <a:schemeClr val="bg1"/>
                </a:solidFill>
                <a:latin typeface="Barlow" panose="00000500000000000000" pitchFamily="2" charset="0"/>
              </a:rPr>
              <a:t>standardized protocols</a:t>
            </a:r>
          </a:p>
          <a:p>
            <a:pPr marL="809625" lvl="1" indent="-342900"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Barlow" panose="00000500000000000000" pitchFamily="2" charset="0"/>
              </a:rPr>
              <a:t>Promote formalization of experience from research for supporting daily cares</a:t>
            </a:r>
          </a:p>
          <a:p>
            <a:pPr marL="809625" lvl="1" indent="-342900"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Barlow" panose="00000500000000000000" pitchFamily="2" charset="0"/>
              </a:rPr>
              <a:t>Provide well-defined standards of care</a:t>
            </a:r>
          </a:p>
          <a:p>
            <a:pPr marL="809625" lvl="1" indent="-342900"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Barlow" panose="00000500000000000000" pitchFamily="2" charset="0"/>
              </a:rPr>
              <a:t>Improve clinical effectiveness, risk management, and traceability of care processes</a:t>
            </a:r>
          </a:p>
          <a:p>
            <a:pPr marL="809625" lvl="1" indent="-342900"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Barlow" panose="00000500000000000000" pitchFamily="2" charset="0"/>
              </a:rPr>
              <a:t>Disseminate best practices and standards in healthcare</a:t>
            </a:r>
          </a:p>
          <a:p>
            <a:pPr marL="809625" lvl="1" indent="-342900">
              <a:lnSpc>
                <a:spcPct val="150000"/>
              </a:lnSpc>
            </a:pPr>
            <a:r>
              <a:rPr lang="en-GB" sz="1600" dirty="0">
                <a:solidFill>
                  <a:schemeClr val="bg1"/>
                </a:solidFill>
                <a:latin typeface="Barlow" panose="00000500000000000000" pitchFamily="2" charset="0"/>
              </a:rPr>
              <a:t>Reduce variability in patient care</a:t>
            </a:r>
          </a:p>
          <a:p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8ABC05-B632-4378-810A-CCA98C2532DF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 dirty="0"/>
              <a:t>16/02/2022</a:t>
            </a:r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271665-2054-4F4A-85D5-5BCAC952188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33244A-02B9-4172-8AC2-EB0D3226C51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7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AAD5B6AB-1CA9-4EEB-AFD0-5E2B9F194FC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D2AB5306-6253-4C83-9943-731155767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Clinical</a:t>
            </a:r>
            <a:r>
              <a:rPr lang="es-ES" dirty="0"/>
              <a:t> </a:t>
            </a:r>
            <a:r>
              <a:rPr lang="es-ES" dirty="0" err="1"/>
              <a:t>Pathways</a:t>
            </a:r>
            <a:endParaRPr lang="es-E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F860D692-D23A-4A57-B6AA-263E5BB92C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F295F59E-D59F-4BDC-859F-6E3091C8C2BA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t="20635" b="20635"/>
          <a:stretch>
            <a:fillRect/>
          </a:stretch>
        </p:blipFill>
        <p:spPr>
          <a:xfrm>
            <a:off x="479425" y="1800225"/>
            <a:ext cx="5472113" cy="4237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49235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806F0E8A-20DD-4AAD-852E-0F0810E439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752475" lvl="1"/>
            <a:r>
              <a:rPr lang="en-GB" sz="2000" dirty="0" smtClean="0">
                <a:solidFill>
                  <a:schemeClr val="bg1"/>
                </a:solidFill>
                <a:latin typeface="Barlow" panose="00000500000000000000" pitchFamily="2" charset="0"/>
              </a:rPr>
              <a:t>Described </a:t>
            </a:r>
            <a:r>
              <a:rPr lang="en-GB" sz="2000" dirty="0">
                <a:solidFill>
                  <a:schemeClr val="bg1"/>
                </a:solidFill>
                <a:latin typeface="Barlow" panose="00000500000000000000" pitchFamily="2" charset="0"/>
              </a:rPr>
              <a:t>by consensus of expert groups</a:t>
            </a:r>
          </a:p>
          <a:p>
            <a:pPr marL="1103312" lvl="2"/>
            <a:r>
              <a:rPr lang="en-GB" sz="2000" dirty="0">
                <a:solidFill>
                  <a:schemeClr val="bg1"/>
                </a:solidFill>
                <a:latin typeface="Barlow" panose="00000500000000000000" pitchFamily="2" charset="0"/>
              </a:rPr>
              <a:t>Time consuming task	</a:t>
            </a:r>
          </a:p>
          <a:p>
            <a:pPr marL="1103312" lvl="2"/>
            <a:r>
              <a:rPr lang="en-GB" sz="2000" dirty="0">
                <a:solidFill>
                  <a:schemeClr val="bg1"/>
                </a:solidFill>
                <a:latin typeface="Barlow" panose="00000500000000000000" pitchFamily="2" charset="0"/>
              </a:rPr>
              <a:t>Subjective analysis</a:t>
            </a:r>
          </a:p>
          <a:p>
            <a:pPr marL="1103312" lvl="2"/>
            <a:r>
              <a:rPr lang="en-GB" sz="2000" dirty="0">
                <a:solidFill>
                  <a:schemeClr val="bg1"/>
                </a:solidFill>
                <a:latin typeface="Barlow" panose="00000500000000000000" pitchFamily="2" charset="0"/>
              </a:rPr>
              <a:t>Difficult to formalize</a:t>
            </a:r>
          </a:p>
          <a:p>
            <a:pPr marL="1103312" lvl="2">
              <a:tabLst>
                <a:tab pos="832282" algn="l"/>
              </a:tabLst>
            </a:pPr>
            <a:r>
              <a:rPr lang="en-GB" sz="2000" dirty="0">
                <a:solidFill>
                  <a:schemeClr val="bg1"/>
                </a:solidFill>
                <a:latin typeface="Barlow" panose="00000500000000000000" pitchFamily="2" charset="0"/>
              </a:rPr>
              <a:t>Difference between perceived and real care process</a:t>
            </a:r>
          </a:p>
          <a:p>
            <a:pPr marL="752475" lvl="1"/>
            <a:r>
              <a:rPr lang="en-GB" sz="2000" dirty="0">
                <a:solidFill>
                  <a:schemeClr val="bg1"/>
                </a:solidFill>
                <a:latin typeface="Barlow" panose="00000500000000000000" pitchFamily="2" charset="0"/>
              </a:rPr>
              <a:t>Require adaptation and acceptance</a:t>
            </a:r>
          </a:p>
          <a:p>
            <a:pPr marL="752475" lvl="1"/>
            <a:r>
              <a:rPr lang="en-GB" sz="2000" dirty="0">
                <a:solidFill>
                  <a:schemeClr val="bg1"/>
                </a:solidFill>
                <a:latin typeface="Barlow" panose="00000500000000000000" pitchFamily="2" charset="0"/>
              </a:rPr>
              <a:t>Decrease personalisation of care</a:t>
            </a:r>
          </a:p>
          <a:p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67C469-FC2D-4134-BB09-06758660339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GB" dirty="0"/>
              <a:t>16/02/2022</a:t>
            </a:r>
            <a:endParaRPr lang="en-GB" noProof="0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F811DA9-24E4-41E5-8CE6-97F5B7F9D482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GB" dirty="0"/>
              <a:t>Process Mining for HealthCare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9AE5DD-7B90-433C-8396-E9E6A1858A8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74CE0EA-F3B5-4684-BA10-C594598FDB9C}" type="slidenum">
              <a:rPr lang="en-GB" noProof="0" smtClean="0"/>
              <a:pPr/>
              <a:t>8</a:t>
            </a:fld>
            <a:endParaRPr lang="en-GB" noProof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1E6BA57E-DC55-423E-8801-041DB20BF0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962A1B0E-5DDD-44FD-A064-AEE25F95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99" y="329519"/>
            <a:ext cx="8160000" cy="720000"/>
          </a:xfrm>
        </p:spPr>
        <p:txBody>
          <a:bodyPr/>
          <a:lstStyle/>
          <a:p>
            <a:r>
              <a:rPr lang="es-ES" dirty="0" err="1"/>
              <a:t>Barriers</a:t>
            </a:r>
            <a:endParaRPr lang="es-E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C5BB1770-6F82-448F-BBF3-5587E1A49D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3" name="Picture 2" descr="Resultado de imagen de unpersonal medicine">
            <a:extLst>
              <a:ext uri="{FF2B5EF4-FFF2-40B4-BE49-F238E27FC236}">
                <a16:creationId xmlns:a16="http://schemas.microsoft.com/office/drawing/2014/main" id="{FC09B40D-9541-4AF5-BDDB-58965FD3D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55" y="1980014"/>
            <a:ext cx="5488044" cy="3886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761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rocess Mining: Data science in Action | Coursera">
            <a:extLst>
              <a:ext uri="{FF2B5EF4-FFF2-40B4-BE49-F238E27FC236}">
                <a16:creationId xmlns:a16="http://schemas.microsoft.com/office/drawing/2014/main" id="{E233068E-AA16-4471-8E9B-9FD0DB373058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B548ED-982C-428D-B966-C43E8A0B463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s-ES" dirty="0" err="1"/>
              <a:t>Process</a:t>
            </a:r>
            <a:r>
              <a:rPr lang="es-ES" dirty="0"/>
              <a:t> </a:t>
            </a:r>
            <a:r>
              <a:rPr lang="es-ES" dirty="0" err="1"/>
              <a:t>Mining</a:t>
            </a:r>
            <a:endParaRPr lang="es-ES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AF8F74-F887-41D5-8FC7-1EC962AA180E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A68D69CF-73BC-4E26-B56A-FEC2ABB77ED4}" type="datetime1">
              <a:rPr lang="en-GB" smtClean="0"/>
              <a:pPr/>
              <a:t>15/02/2022</a:t>
            </a:fld>
            <a:endParaRPr lang="en-GB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837D53-F304-4962-8C28-718EE413904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GB"/>
              <a:t>|     Title of the presentation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03B28F-F6DC-4EE6-A62D-4905B70C8C9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A74CE0EA-F3B5-4684-BA10-C594598FDB9C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E4B827BA-7A0B-4AF2-AAF7-BA9002BD47C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C392EED9-B82E-4338-A8AE-A84F9E804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5180814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WHO PPT color scheme 2016">
      <a:dk1>
        <a:sysClr val="windowText" lastClr="000000"/>
      </a:dk1>
      <a:lt1>
        <a:sysClr val="window" lastClr="FFFFFF"/>
      </a:lt1>
      <a:dk2>
        <a:srgbClr val="009CDE"/>
      </a:dk2>
      <a:lt2>
        <a:srgbClr val="F3F3F3"/>
      </a:lt2>
      <a:accent1>
        <a:srgbClr val="009CDE"/>
      </a:accent1>
      <a:accent2>
        <a:srgbClr val="183C5C"/>
      </a:accent2>
      <a:accent3>
        <a:srgbClr val="66C4EB"/>
      </a:accent3>
      <a:accent4>
        <a:srgbClr val="9B9B9B"/>
      </a:accent4>
      <a:accent5>
        <a:srgbClr val="CCEBF8"/>
      </a:accent5>
      <a:accent6>
        <a:srgbClr val="C9C9C9"/>
      </a:accent6>
      <a:hlink>
        <a:srgbClr val="009CDE"/>
      </a:hlink>
      <a:folHlink>
        <a:srgbClr val="B2B2B2"/>
      </a:folHlink>
    </a:clrScheme>
    <a:fontScheme name="WHO Fonts PPT 2016">
      <a:majorFont>
        <a:latin typeface="Ebrima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28D6BC387EC1145ACD126758ADAB597" ma:contentTypeVersion="14" ma:contentTypeDescription="Crear nuevo documento." ma:contentTypeScope="" ma:versionID="72311beff8121b6c63c71d267c0dd063">
  <xsd:schema xmlns:xsd="http://www.w3.org/2001/XMLSchema" xmlns:xs="http://www.w3.org/2001/XMLSchema" xmlns:p="http://schemas.microsoft.com/office/2006/metadata/properties" xmlns:ns3="327ede25-bc2e-4e77-b5e6-b09dbb931696" xmlns:ns4="d8ed5c9d-5214-4492-8ffa-a5f331e63c47" targetNamespace="http://schemas.microsoft.com/office/2006/metadata/properties" ma:root="true" ma:fieldsID="789c1d51cb68cb4e8329c01b0562c41d" ns3:_="" ns4:_="">
    <xsd:import namespace="327ede25-bc2e-4e77-b5e6-b09dbb931696"/>
    <xsd:import namespace="d8ed5c9d-5214-4492-8ffa-a5f331e63c4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7ede25-bc2e-4e77-b5e6-b09dbb9316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ed5c9d-5214-4492-8ffa-a5f331e63c4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76E29D-49F0-404E-8B82-B3F0081FF70A}">
  <ds:schemaRefs>
    <ds:schemaRef ds:uri="http://purl.org/dc/elements/1.1/"/>
    <ds:schemaRef ds:uri="http://schemas.microsoft.com/office/2006/documentManagement/types"/>
    <ds:schemaRef ds:uri="327ede25-bc2e-4e77-b5e6-b09dbb931696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www.w3.org/XML/1998/namespace"/>
    <ds:schemaRef ds:uri="d8ed5c9d-5214-4492-8ffa-a5f331e63c47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B40FC7D-9136-4D77-9568-0B193065B6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017F1D-1B94-4140-ACBE-90EC64C010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7ede25-bc2e-4e77-b5e6-b09dbb931696"/>
    <ds:schemaRef ds:uri="d8ed5c9d-5214-4492-8ffa-a5f331e63c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10845</TotalTime>
  <Words>2093</Words>
  <Application>Microsoft Office PowerPoint</Application>
  <PresentationFormat>Panorámica</PresentationFormat>
  <Paragraphs>425</Paragraphs>
  <Slides>57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67" baseType="lpstr">
      <vt:lpstr>Ebrima</vt:lpstr>
      <vt:lpstr>Arial</vt:lpstr>
      <vt:lpstr>Wingdings</vt:lpstr>
      <vt:lpstr>Times New Roman</vt:lpstr>
      <vt:lpstr>Bahnschrift Light</vt:lpstr>
      <vt:lpstr>Barlow Medium</vt:lpstr>
      <vt:lpstr>Barlow</vt:lpstr>
      <vt:lpstr>Calibri</vt:lpstr>
      <vt:lpstr>2_Office Theme</vt:lpstr>
      <vt:lpstr>Image</vt:lpstr>
      <vt:lpstr>Process Mining for HealthCare</vt:lpstr>
      <vt:lpstr>Contents</vt:lpstr>
      <vt:lpstr>About me</vt:lpstr>
      <vt:lpstr>Presentación de PowerPoint</vt:lpstr>
      <vt:lpstr>Current society</vt:lpstr>
      <vt:lpstr>Evidence Based Medicine</vt:lpstr>
      <vt:lpstr>Clinical Pathways</vt:lpstr>
      <vt:lpstr>Barriers</vt:lpstr>
      <vt:lpstr>Presentación de PowerPoint</vt:lpstr>
      <vt:lpstr>Process Mining</vt:lpstr>
      <vt:lpstr>Why Process Mining?</vt:lpstr>
      <vt:lpstr>Process Mining</vt:lpstr>
      <vt:lpstr>Process Mining main techniques</vt:lpstr>
      <vt:lpstr>An Example: The Emergency Process in a Hospital</vt:lpstr>
      <vt:lpstr>An Example: The Emergency Process in a Hospital</vt:lpstr>
      <vt:lpstr>Presentación de PowerPoint</vt:lpstr>
      <vt:lpstr>Real Time Location Systems in Surgery</vt:lpstr>
      <vt:lpstr>Presentación de PowerPoint</vt:lpstr>
      <vt:lpstr>Presentación de PowerPoint</vt:lpstr>
      <vt:lpstr>Presentación de PowerPoint</vt:lpstr>
      <vt:lpstr>Presentación de PowerPoint</vt:lpstr>
      <vt:lpstr>General Flow</vt:lpstr>
      <vt:lpstr>Trace Clustering</vt:lpstr>
      <vt:lpstr>Presentación de PowerPoint</vt:lpstr>
      <vt:lpstr>Cognitive Computing</vt:lpstr>
      <vt:lpstr>Cognitive Computing Approach</vt:lpstr>
      <vt:lpstr>Traditional Data Science Limitations</vt:lpstr>
      <vt:lpstr>Interactive Computing</vt:lpstr>
      <vt:lpstr>Interactive Approach</vt:lpstr>
      <vt:lpstr>Presentación de PowerPoint</vt:lpstr>
      <vt:lpstr>NutriPro</vt:lpstr>
      <vt:lpstr>NutriPro</vt:lpstr>
      <vt:lpstr>NutriPro</vt:lpstr>
      <vt:lpstr>Interactive Process Indicators</vt:lpstr>
      <vt:lpstr>KPIs vs IPI</vt:lpstr>
      <vt:lpstr>Presentación de PowerPoint</vt:lpstr>
      <vt:lpstr>Vacuminner Project</vt:lpstr>
      <vt:lpstr>Pattern Search</vt:lpstr>
      <vt:lpstr>Presentación de PowerPoint</vt:lpstr>
      <vt:lpstr>Presentación de PowerPoint</vt:lpstr>
      <vt:lpstr>Presentación de PowerPoint</vt:lpstr>
      <vt:lpstr>Behavioral Clusters</vt:lpstr>
      <vt:lpstr>Behavioral Clusters</vt:lpstr>
      <vt:lpstr>Measuring Human Behavior</vt:lpstr>
      <vt:lpstr>Interactive Process Mining in IoT</vt:lpstr>
      <vt:lpstr>Presentación de PowerPoint</vt:lpstr>
      <vt:lpstr>Emergency Rooms IPI</vt:lpstr>
      <vt:lpstr>IPI Enhancement</vt:lpstr>
      <vt:lpstr>IPI Comparisons (Winter vs Summer)</vt:lpstr>
      <vt:lpstr>IPI flow</vt:lpstr>
      <vt:lpstr>Presentación de PowerPoint</vt:lpstr>
      <vt:lpstr>Stroke/non Stroke Comparison</vt:lpstr>
      <vt:lpstr>Analisys of Organizational Changes</vt:lpstr>
      <vt:lpstr>Process Mining for Healthcare Manifesto</vt:lpstr>
      <vt:lpstr>Ongoing Work</vt:lpstr>
      <vt:lpstr>Ongoing</vt:lpstr>
      <vt:lpstr>THANKS! 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Benedikt Fischer</dc:creator>
  <cp:lastModifiedBy>Vicente Traver Salcedo</cp:lastModifiedBy>
  <cp:revision>371</cp:revision>
  <dcterms:created xsi:type="dcterms:W3CDTF">2016-09-26T17:27:22Z</dcterms:created>
  <dcterms:modified xsi:type="dcterms:W3CDTF">2022-02-15T19:42:42Z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0x010100728D6BC387EC1145ACD126758ADAB597</vt:lpwstr>
  </property>
</Properties>
</file>